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7"/>
  </p:notesMasterIdLst>
  <p:sldIdLst>
    <p:sldId id="256" r:id="rId2"/>
    <p:sldId id="281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sldSz cx="18288000" cy="10287000"/>
  <p:notesSz cx="6858000" cy="9144000"/>
  <p:embeddedFontLst>
    <p:embeddedFont>
      <p:font typeface="DM Sans" pitchFamily="2" charset="0"/>
      <p:regular r:id="rId28"/>
    </p:embeddedFont>
    <p:embeddedFont>
      <p:font typeface="DM Sans Bold" charset="0"/>
      <p:regular r:id="rId29"/>
    </p:embeddedFont>
    <p:embeddedFont>
      <p:font typeface="PT Serif" panose="020A0603040505020204" pitchFamily="18" charset="0"/>
      <p:regular r:id="rId30"/>
    </p:embeddedFont>
    <p:embeddedFont>
      <p:font typeface="PT Serif Bold" panose="020A0703040505020204" charset="0"/>
      <p:regular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6" d="100"/>
          <a:sy n="46" d="100"/>
        </p:scale>
        <p:origin x="756" y="5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16.12.2024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10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15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16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17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1E463F-D118-DBD0-2B94-38E11EAE51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ABA722D-4C57-C992-460D-C7FEE6F9BC2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19DE4CA-A98B-5009-3D56-26426703B6E2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18CF806A-1FD0-1016-7384-1F5D56FF223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5B1ADE02-2885-AA6D-F3D7-920108644C0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7E245A-721D-8B73-08DB-666C67E7618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5848C3-EC8D-EFC5-210F-1878BCF8963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369639630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20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25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7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AFA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6" name="Freeform 6" descr="preencoded.png"/>
          <p:cNvSpPr/>
          <p:nvPr/>
        </p:nvSpPr>
        <p:spPr>
          <a:xfrm>
            <a:off x="1143000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992238" y="3821609"/>
            <a:ext cx="9445526" cy="2605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62"/>
              </a:lnSpc>
            </a:pPr>
            <a:r>
              <a:rPr lang="en-US" sz="8062" dirty="0">
                <a:solidFill>
                  <a:srgbClr val="020202"/>
                </a:solidFill>
                <a:latin typeface="PT Serif"/>
                <a:ea typeface="PT Serif"/>
                <a:cs typeface="PT Serif"/>
                <a:sym typeface="PT Serif"/>
              </a:rPr>
              <a:t>Welcome to Smart Agriculture Farming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AFA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992238" y="1422499"/>
            <a:ext cx="7442746" cy="968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12"/>
              </a:lnSpc>
            </a:pPr>
            <a:r>
              <a:rPr lang="en-US" sz="5812" dirty="0">
                <a:solidFill>
                  <a:srgbClr val="020202"/>
                </a:solidFill>
                <a:latin typeface="PT Serif"/>
                <a:ea typeface="PT Serif"/>
                <a:cs typeface="PT Serif"/>
                <a:sym typeface="PT Serif"/>
              </a:rPr>
              <a:t>Cont.</a:t>
            </a:r>
          </a:p>
        </p:txBody>
      </p:sp>
      <p:sp>
        <p:nvSpPr>
          <p:cNvPr id="7" name="Freeform 7" descr="preencoded.png"/>
          <p:cNvSpPr/>
          <p:nvPr/>
        </p:nvSpPr>
        <p:spPr>
          <a:xfrm>
            <a:off x="992238" y="2957959"/>
            <a:ext cx="5150941" cy="5150941"/>
          </a:xfrm>
          <a:custGeom>
            <a:avLst/>
            <a:gdLst/>
            <a:ahLst/>
            <a:cxnLst/>
            <a:rect l="l" t="t" r="r" b="b"/>
            <a:pathLst>
              <a:path w="5150941" h="5150941">
                <a:moveTo>
                  <a:pt x="0" y="0"/>
                </a:moveTo>
                <a:lnTo>
                  <a:pt x="5150941" y="0"/>
                </a:lnTo>
                <a:lnTo>
                  <a:pt x="5150941" y="5150941"/>
                </a:lnTo>
                <a:lnTo>
                  <a:pt x="0" y="51509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992238" y="8396585"/>
            <a:ext cx="5150941" cy="4295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12"/>
              </a:lnSpc>
            </a:pPr>
            <a:r>
              <a:rPr lang="en-US" sz="1750" b="1">
                <a:solidFill>
                  <a:srgbClr val="383838"/>
                </a:solidFill>
                <a:latin typeface="DM Sans Bold"/>
                <a:ea typeface="DM Sans Bold"/>
                <a:cs typeface="DM Sans Bold"/>
                <a:sym typeface="DM Sans Bold"/>
              </a:rPr>
              <a:t>Crop Data</a:t>
            </a:r>
          </a:p>
        </p:txBody>
      </p:sp>
      <p:sp>
        <p:nvSpPr>
          <p:cNvPr id="9" name="Freeform 9" descr="preencoded.png"/>
          <p:cNvSpPr/>
          <p:nvPr/>
        </p:nvSpPr>
        <p:spPr>
          <a:xfrm>
            <a:off x="6568380" y="2957959"/>
            <a:ext cx="5151090" cy="5151090"/>
          </a:xfrm>
          <a:custGeom>
            <a:avLst/>
            <a:gdLst/>
            <a:ahLst/>
            <a:cxnLst/>
            <a:rect l="l" t="t" r="r" b="b"/>
            <a:pathLst>
              <a:path w="5151090" h="5151090">
                <a:moveTo>
                  <a:pt x="0" y="0"/>
                </a:moveTo>
                <a:lnTo>
                  <a:pt x="5151090" y="0"/>
                </a:lnTo>
                <a:lnTo>
                  <a:pt x="5151090" y="5151090"/>
                </a:lnTo>
                <a:lnTo>
                  <a:pt x="0" y="515109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6568380" y="8396734"/>
            <a:ext cx="5151090" cy="4295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12"/>
              </a:lnSpc>
            </a:pPr>
            <a:r>
              <a:rPr lang="en-US" sz="1750" b="1">
                <a:solidFill>
                  <a:srgbClr val="383838"/>
                </a:solidFill>
                <a:latin typeface="DM Sans Bold"/>
                <a:ea typeface="DM Sans Bold"/>
                <a:cs typeface="DM Sans Bold"/>
                <a:sym typeface="DM Sans Bold"/>
              </a:rPr>
              <a:t>Fertilizer Data</a:t>
            </a:r>
          </a:p>
        </p:txBody>
      </p:sp>
      <p:sp>
        <p:nvSpPr>
          <p:cNvPr id="11" name="Freeform 11" descr="preencoded.png"/>
          <p:cNvSpPr/>
          <p:nvPr/>
        </p:nvSpPr>
        <p:spPr>
          <a:xfrm>
            <a:off x="12144672" y="2957959"/>
            <a:ext cx="5150941" cy="5150941"/>
          </a:xfrm>
          <a:custGeom>
            <a:avLst/>
            <a:gdLst/>
            <a:ahLst/>
            <a:cxnLst/>
            <a:rect l="l" t="t" r="r" b="b"/>
            <a:pathLst>
              <a:path w="5150941" h="5150941">
                <a:moveTo>
                  <a:pt x="0" y="0"/>
                </a:moveTo>
                <a:lnTo>
                  <a:pt x="5150942" y="0"/>
                </a:lnTo>
                <a:lnTo>
                  <a:pt x="5150942" y="5150941"/>
                </a:lnTo>
                <a:lnTo>
                  <a:pt x="0" y="515094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2144672" y="8396585"/>
            <a:ext cx="5150941" cy="4295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12"/>
              </a:lnSpc>
            </a:pPr>
            <a:r>
              <a:rPr lang="en-US" sz="1750" b="1">
                <a:solidFill>
                  <a:srgbClr val="383838"/>
                </a:solidFill>
                <a:latin typeface="DM Sans Bold"/>
                <a:ea typeface="DM Sans Bold"/>
                <a:cs typeface="DM Sans Bold"/>
                <a:sym typeface="DM Sans Bold"/>
              </a:rPr>
              <a:t>Disease Data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0" grpId="0"/>
      <p:bldP spid="1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AFA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992238" y="2876699"/>
            <a:ext cx="8540502" cy="968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12"/>
              </a:lnSpc>
            </a:pPr>
            <a:r>
              <a:rPr lang="en-US" sz="5812" dirty="0">
                <a:solidFill>
                  <a:srgbClr val="020202"/>
                </a:solidFill>
                <a:latin typeface="PT Serif"/>
                <a:ea typeface="PT Serif"/>
                <a:cs typeface="PT Serif"/>
                <a:sym typeface="PT Serif"/>
              </a:rPr>
              <a:t>Machine Learning Models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92238" y="4534792"/>
            <a:ext cx="3798838" cy="4841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25"/>
              </a:lnSpc>
            </a:pPr>
            <a:r>
              <a:rPr lang="en-US" sz="2874" dirty="0">
                <a:solidFill>
                  <a:srgbClr val="020202"/>
                </a:solidFill>
                <a:latin typeface="PT Serif"/>
                <a:ea typeface="PT Serif"/>
                <a:cs typeface="PT Serif"/>
                <a:sym typeface="PT Serif"/>
              </a:rPr>
              <a:t>Crop Recommendation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92238" y="5207199"/>
            <a:ext cx="4972645" cy="19097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dirty="0">
                <a:solidFill>
                  <a:srgbClr val="383838"/>
                </a:solidFill>
                <a:latin typeface="DM Sans"/>
                <a:ea typeface="DM Sans"/>
                <a:cs typeface="DM Sans"/>
                <a:sym typeface="DM Sans"/>
              </a:rPr>
              <a:t>We employ a Random Forest classifier to predict the most suitable crops based on environmental factors and historical data.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666160" y="4534792"/>
            <a:ext cx="4513361" cy="4841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25"/>
              </a:lnSpc>
            </a:pPr>
            <a:r>
              <a:rPr lang="en-US" sz="2874" dirty="0">
                <a:solidFill>
                  <a:srgbClr val="020202"/>
                </a:solidFill>
                <a:latin typeface="PT Serif"/>
                <a:ea typeface="PT Serif"/>
                <a:cs typeface="PT Serif"/>
                <a:sym typeface="PT Serif"/>
              </a:rPr>
              <a:t>Fertilizer Recommendation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666160" y="5207199"/>
            <a:ext cx="4972645" cy="1456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dirty="0">
                <a:solidFill>
                  <a:srgbClr val="383838"/>
                </a:solidFill>
                <a:latin typeface="DM Sans"/>
                <a:ea typeface="DM Sans"/>
                <a:cs typeface="DM Sans"/>
                <a:sym typeface="DM Sans"/>
              </a:rPr>
              <a:t>Our system is purely python logic based. In this we compare the data with the user's entered data.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340084" y="4534792"/>
            <a:ext cx="3721299" cy="4841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25"/>
              </a:lnSpc>
            </a:pPr>
            <a:r>
              <a:rPr lang="en-US" sz="2874" dirty="0">
                <a:solidFill>
                  <a:srgbClr val="020202"/>
                </a:solidFill>
                <a:latin typeface="PT Serif"/>
                <a:ea typeface="PT Serif"/>
                <a:cs typeface="PT Serif"/>
                <a:sym typeface="PT Serif"/>
              </a:rPr>
              <a:t>Disease Prediction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340084" y="5207199"/>
            <a:ext cx="4972645" cy="19097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dirty="0">
                <a:solidFill>
                  <a:srgbClr val="383838"/>
                </a:solidFill>
                <a:latin typeface="DM Sans"/>
                <a:ea typeface="DM Sans"/>
                <a:cs typeface="DM Sans"/>
                <a:sym typeface="DM Sans"/>
              </a:rPr>
              <a:t>A Convolutional Neural Network (CNN) model analyzes plant images to detect and predict the onset of various diseases.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1" grpId="0"/>
      <p:bldP spid="1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AFA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6" name="Freeform 6" descr="preencoded.png"/>
          <p:cNvSpPr/>
          <p:nvPr/>
        </p:nvSpPr>
        <p:spPr>
          <a:xfrm>
            <a:off x="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7850237" y="1517154"/>
            <a:ext cx="7442746" cy="968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12"/>
              </a:lnSpc>
            </a:pPr>
            <a:r>
              <a:rPr lang="en-US" sz="5812" dirty="0">
                <a:solidFill>
                  <a:srgbClr val="020202"/>
                </a:solidFill>
                <a:latin typeface="PT Serif"/>
                <a:ea typeface="PT Serif"/>
                <a:cs typeface="PT Serif"/>
                <a:sym typeface="PT Serif"/>
              </a:rPr>
              <a:t>Implementation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7850237" y="3229719"/>
            <a:ext cx="637877" cy="637878"/>
            <a:chOff x="0" y="0"/>
            <a:chExt cx="850503" cy="85050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50392" cy="850519"/>
            </a:xfrm>
            <a:custGeom>
              <a:avLst/>
              <a:gdLst/>
              <a:ahLst/>
              <a:cxnLst/>
              <a:rect l="l" t="t" r="r" b="b"/>
              <a:pathLst>
                <a:path w="850392" h="850519">
                  <a:moveTo>
                    <a:pt x="0" y="56642"/>
                  </a:moveTo>
                  <a:cubicBezTo>
                    <a:pt x="0" y="25400"/>
                    <a:pt x="25400" y="0"/>
                    <a:pt x="56642" y="0"/>
                  </a:cubicBezTo>
                  <a:lnTo>
                    <a:pt x="793750" y="0"/>
                  </a:lnTo>
                  <a:cubicBezTo>
                    <a:pt x="825119" y="0"/>
                    <a:pt x="850392" y="25400"/>
                    <a:pt x="850392" y="56642"/>
                  </a:cubicBezTo>
                  <a:lnTo>
                    <a:pt x="850392" y="793750"/>
                  </a:lnTo>
                  <a:cubicBezTo>
                    <a:pt x="850392" y="825119"/>
                    <a:pt x="824992" y="850392"/>
                    <a:pt x="793750" y="850392"/>
                  </a:cubicBezTo>
                  <a:lnTo>
                    <a:pt x="56642" y="850392"/>
                  </a:lnTo>
                  <a:cubicBezTo>
                    <a:pt x="25400" y="850519"/>
                    <a:pt x="0" y="825119"/>
                    <a:pt x="0" y="793750"/>
                  </a:cubicBezTo>
                  <a:close/>
                </a:path>
              </a:pathLst>
            </a:custGeom>
            <a:solidFill>
              <a:srgbClr val="F2EEEE"/>
            </a:solidFill>
          </p:spPr>
        </p:sp>
      </p:grpSp>
      <p:sp>
        <p:nvSpPr>
          <p:cNvPr id="10" name="TextBox 10"/>
          <p:cNvSpPr txBox="1"/>
          <p:nvPr/>
        </p:nvSpPr>
        <p:spPr>
          <a:xfrm>
            <a:off x="8050114" y="3391941"/>
            <a:ext cx="237976" cy="3799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3500" dirty="0">
                <a:solidFill>
                  <a:srgbClr val="383838"/>
                </a:solidFill>
                <a:latin typeface="PT Serif"/>
                <a:ea typeface="PT Serif"/>
                <a:cs typeface="PT Serif"/>
                <a:sym typeface="PT Serif"/>
              </a:rPr>
              <a:t>1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771632" y="3210669"/>
            <a:ext cx="3659684" cy="484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25"/>
              </a:lnSpc>
            </a:pPr>
            <a:r>
              <a:rPr lang="en-US" sz="2874">
                <a:solidFill>
                  <a:srgbClr val="383838"/>
                </a:solidFill>
                <a:latin typeface="PT Serif"/>
                <a:ea typeface="PT Serif"/>
                <a:cs typeface="PT Serif"/>
                <a:sym typeface="PT Serif"/>
              </a:rPr>
              <a:t>Web Application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771632" y="3769667"/>
            <a:ext cx="3659684" cy="28170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383838"/>
                </a:solidFill>
                <a:latin typeface="DM Sans"/>
                <a:ea typeface="DM Sans"/>
                <a:cs typeface="DM Sans"/>
                <a:sym typeface="DM Sans"/>
              </a:rPr>
              <a:t>We developed a Flask-based web application to provide a user-friendly interface for farmers to access our recommendations.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12714834" y="3229719"/>
            <a:ext cx="637877" cy="637878"/>
            <a:chOff x="0" y="0"/>
            <a:chExt cx="850503" cy="850503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50392" cy="850519"/>
            </a:xfrm>
            <a:custGeom>
              <a:avLst/>
              <a:gdLst/>
              <a:ahLst/>
              <a:cxnLst/>
              <a:rect l="l" t="t" r="r" b="b"/>
              <a:pathLst>
                <a:path w="850392" h="850519">
                  <a:moveTo>
                    <a:pt x="0" y="56642"/>
                  </a:moveTo>
                  <a:cubicBezTo>
                    <a:pt x="0" y="25400"/>
                    <a:pt x="25400" y="0"/>
                    <a:pt x="56642" y="0"/>
                  </a:cubicBezTo>
                  <a:lnTo>
                    <a:pt x="793750" y="0"/>
                  </a:lnTo>
                  <a:cubicBezTo>
                    <a:pt x="825119" y="0"/>
                    <a:pt x="850392" y="25400"/>
                    <a:pt x="850392" y="56642"/>
                  </a:cubicBezTo>
                  <a:lnTo>
                    <a:pt x="850392" y="793750"/>
                  </a:lnTo>
                  <a:cubicBezTo>
                    <a:pt x="850392" y="825119"/>
                    <a:pt x="824992" y="850392"/>
                    <a:pt x="793750" y="850392"/>
                  </a:cubicBezTo>
                  <a:lnTo>
                    <a:pt x="56642" y="850392"/>
                  </a:lnTo>
                  <a:cubicBezTo>
                    <a:pt x="25400" y="850519"/>
                    <a:pt x="0" y="825119"/>
                    <a:pt x="0" y="793750"/>
                  </a:cubicBezTo>
                  <a:close/>
                </a:path>
              </a:pathLst>
            </a:custGeom>
            <a:solidFill>
              <a:srgbClr val="F2EEEE"/>
            </a:solidFill>
          </p:spPr>
        </p:sp>
      </p:grpSp>
      <p:sp>
        <p:nvSpPr>
          <p:cNvPr id="15" name="TextBox 15"/>
          <p:cNvSpPr txBox="1"/>
          <p:nvPr/>
        </p:nvSpPr>
        <p:spPr>
          <a:xfrm>
            <a:off x="12914710" y="3391941"/>
            <a:ext cx="237976" cy="3799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3500" dirty="0">
                <a:solidFill>
                  <a:srgbClr val="383838"/>
                </a:solidFill>
                <a:latin typeface="PT Serif"/>
                <a:ea typeface="PT Serif"/>
                <a:cs typeface="PT Serif"/>
                <a:sym typeface="PT Serif"/>
              </a:rPr>
              <a:t>2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3636229" y="3210669"/>
            <a:ext cx="3659684" cy="484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25"/>
              </a:lnSpc>
            </a:pPr>
            <a:r>
              <a:rPr lang="en-US" sz="2874">
                <a:solidFill>
                  <a:srgbClr val="383838"/>
                </a:solidFill>
                <a:latin typeface="PT Serif"/>
                <a:ea typeface="PT Serif"/>
                <a:cs typeface="PT Serif"/>
                <a:sym typeface="PT Serif"/>
              </a:rPr>
              <a:t>Computer Vision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3636229" y="3769667"/>
            <a:ext cx="3659684" cy="23633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383838"/>
                </a:solidFill>
                <a:latin typeface="DM Sans"/>
                <a:ea typeface="DM Sans"/>
                <a:cs typeface="DM Sans"/>
                <a:sym typeface="DM Sans"/>
              </a:rPr>
              <a:t>We leveraged OpenCV, a powerful computer vision library, to process and analyze plant images for disease detection.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7850237" y="7189142"/>
            <a:ext cx="637877" cy="637878"/>
            <a:chOff x="0" y="0"/>
            <a:chExt cx="850503" cy="850503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50392" cy="850519"/>
            </a:xfrm>
            <a:custGeom>
              <a:avLst/>
              <a:gdLst/>
              <a:ahLst/>
              <a:cxnLst/>
              <a:rect l="l" t="t" r="r" b="b"/>
              <a:pathLst>
                <a:path w="850392" h="850519">
                  <a:moveTo>
                    <a:pt x="0" y="56642"/>
                  </a:moveTo>
                  <a:cubicBezTo>
                    <a:pt x="0" y="25400"/>
                    <a:pt x="25400" y="0"/>
                    <a:pt x="56642" y="0"/>
                  </a:cubicBezTo>
                  <a:lnTo>
                    <a:pt x="793750" y="0"/>
                  </a:lnTo>
                  <a:cubicBezTo>
                    <a:pt x="825119" y="0"/>
                    <a:pt x="850392" y="25400"/>
                    <a:pt x="850392" y="56642"/>
                  </a:cubicBezTo>
                  <a:lnTo>
                    <a:pt x="850392" y="793750"/>
                  </a:lnTo>
                  <a:cubicBezTo>
                    <a:pt x="850392" y="825119"/>
                    <a:pt x="824992" y="850392"/>
                    <a:pt x="793750" y="850392"/>
                  </a:cubicBezTo>
                  <a:lnTo>
                    <a:pt x="56642" y="850392"/>
                  </a:lnTo>
                  <a:cubicBezTo>
                    <a:pt x="25400" y="850519"/>
                    <a:pt x="0" y="825119"/>
                    <a:pt x="0" y="793750"/>
                  </a:cubicBezTo>
                  <a:close/>
                </a:path>
              </a:pathLst>
            </a:custGeom>
            <a:solidFill>
              <a:srgbClr val="F2EEEE"/>
            </a:solidFill>
          </p:spPr>
        </p:sp>
      </p:grpSp>
      <p:sp>
        <p:nvSpPr>
          <p:cNvPr id="20" name="TextBox 20"/>
          <p:cNvSpPr txBox="1"/>
          <p:nvPr/>
        </p:nvSpPr>
        <p:spPr>
          <a:xfrm>
            <a:off x="8050114" y="7351365"/>
            <a:ext cx="237976" cy="3799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3500" dirty="0">
                <a:solidFill>
                  <a:srgbClr val="383838"/>
                </a:solidFill>
                <a:latin typeface="PT Serif"/>
                <a:ea typeface="PT Serif"/>
                <a:cs typeface="PT Serif"/>
                <a:sym typeface="PT Serif"/>
              </a:rPr>
              <a:t>3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8771632" y="7170092"/>
            <a:ext cx="3721299" cy="4841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25"/>
              </a:lnSpc>
            </a:pPr>
            <a:r>
              <a:rPr lang="en-US" sz="2874">
                <a:solidFill>
                  <a:srgbClr val="383838"/>
                </a:solidFill>
                <a:latin typeface="PT Serif"/>
                <a:ea typeface="PT Serif"/>
                <a:cs typeface="PT Serif"/>
                <a:sym typeface="PT Serif"/>
              </a:rPr>
              <a:t>Deployment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8771632" y="7729091"/>
            <a:ext cx="8524131" cy="10025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383838"/>
                </a:solidFill>
                <a:latin typeface="DM Sans"/>
                <a:ea typeface="DM Sans"/>
                <a:cs typeface="DM Sans"/>
                <a:sym typeface="DM Sans"/>
              </a:rPr>
              <a:t>Our system is deployed on a scalable cloud platform like render, ensuring seamless access and real-time updates for our users.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11" grpId="0"/>
      <p:bldP spid="12" grpId="0"/>
      <p:bldP spid="15" grpId="0"/>
      <p:bldP spid="16" grpId="0"/>
      <p:bldP spid="17" grpId="0"/>
      <p:bldP spid="20" grpId="0"/>
      <p:bldP spid="21" grpId="0"/>
      <p:bldP spid="2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AFA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992238" y="1130350"/>
            <a:ext cx="7442746" cy="968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12"/>
              </a:lnSpc>
            </a:pPr>
            <a:r>
              <a:rPr lang="en-US" sz="5812" dirty="0">
                <a:solidFill>
                  <a:srgbClr val="020202"/>
                </a:solidFill>
                <a:latin typeface="PT Serif"/>
                <a:ea typeface="PT Serif"/>
                <a:cs typeface="PT Serif"/>
                <a:sym typeface="PT Serif"/>
              </a:rPr>
              <a:t>Results</a:t>
            </a:r>
          </a:p>
        </p:txBody>
      </p:sp>
      <p:sp>
        <p:nvSpPr>
          <p:cNvPr id="7" name="Freeform 7" descr="preencoded.png"/>
          <p:cNvSpPr/>
          <p:nvPr/>
        </p:nvSpPr>
        <p:spPr>
          <a:xfrm>
            <a:off x="992238" y="2665810"/>
            <a:ext cx="5150941" cy="3183434"/>
          </a:xfrm>
          <a:custGeom>
            <a:avLst/>
            <a:gdLst/>
            <a:ahLst/>
            <a:cxnLst/>
            <a:rect l="l" t="t" r="r" b="b"/>
            <a:pathLst>
              <a:path w="5150941" h="3183434">
                <a:moveTo>
                  <a:pt x="0" y="0"/>
                </a:moveTo>
                <a:lnTo>
                  <a:pt x="5150941" y="0"/>
                </a:lnTo>
                <a:lnTo>
                  <a:pt x="5150941" y="3183434"/>
                </a:lnTo>
                <a:lnTo>
                  <a:pt x="0" y="31834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2" r="-52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992238" y="6184552"/>
            <a:ext cx="5150941" cy="9492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25"/>
              </a:lnSpc>
            </a:pPr>
            <a:r>
              <a:rPr lang="en-US" sz="2874">
                <a:solidFill>
                  <a:srgbClr val="383838"/>
                </a:solidFill>
                <a:latin typeface="PT Serif"/>
                <a:ea typeface="PT Serif"/>
                <a:cs typeface="PT Serif"/>
                <a:sym typeface="PT Serif"/>
              </a:rPr>
              <a:t>Crop Recommendation Accuracy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92238" y="7208639"/>
            <a:ext cx="5150941" cy="19097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383838"/>
                </a:solidFill>
                <a:latin typeface="DM Sans"/>
                <a:ea typeface="DM Sans"/>
                <a:cs typeface="DM Sans"/>
                <a:sym typeface="DM Sans"/>
              </a:rPr>
              <a:t>Our Random Forest model achieved an accuracy of 99% in recommending the most suitable crops for specific farming conditions.</a:t>
            </a:r>
          </a:p>
        </p:txBody>
      </p:sp>
      <p:sp>
        <p:nvSpPr>
          <p:cNvPr id="10" name="Freeform 10" descr="preencoded.png"/>
          <p:cNvSpPr/>
          <p:nvPr/>
        </p:nvSpPr>
        <p:spPr>
          <a:xfrm>
            <a:off x="6568380" y="2665810"/>
            <a:ext cx="5151090" cy="3183582"/>
          </a:xfrm>
          <a:custGeom>
            <a:avLst/>
            <a:gdLst/>
            <a:ahLst/>
            <a:cxnLst/>
            <a:rect l="l" t="t" r="r" b="b"/>
            <a:pathLst>
              <a:path w="5151090" h="3183582">
                <a:moveTo>
                  <a:pt x="0" y="0"/>
                </a:moveTo>
                <a:lnTo>
                  <a:pt x="5151090" y="0"/>
                </a:lnTo>
                <a:lnTo>
                  <a:pt x="5151090" y="3183582"/>
                </a:lnTo>
                <a:lnTo>
                  <a:pt x="0" y="318358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53" r="-53"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6568380" y="6184701"/>
            <a:ext cx="5151090" cy="9492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25"/>
              </a:lnSpc>
            </a:pPr>
            <a:r>
              <a:rPr lang="en-US" sz="2874" dirty="0">
                <a:solidFill>
                  <a:srgbClr val="383838"/>
                </a:solidFill>
                <a:latin typeface="PT Serif"/>
                <a:ea typeface="PT Serif"/>
                <a:cs typeface="PT Serif"/>
                <a:sym typeface="PT Serif"/>
              </a:rPr>
              <a:t>Fertilizer Recommendation Effectiveness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568380" y="7208787"/>
            <a:ext cx="5151090" cy="19097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383838"/>
                </a:solidFill>
                <a:latin typeface="DM Sans"/>
                <a:ea typeface="DM Sans"/>
                <a:cs typeface="DM Sans"/>
                <a:sym typeface="DM Sans"/>
              </a:rPr>
              <a:t>The nutrient having maximum difference is made as HIGH or LOW and according to that suggestions will be fetched.</a:t>
            </a:r>
          </a:p>
        </p:txBody>
      </p:sp>
      <p:sp>
        <p:nvSpPr>
          <p:cNvPr id="13" name="Freeform 13" descr="preencoded.png"/>
          <p:cNvSpPr/>
          <p:nvPr/>
        </p:nvSpPr>
        <p:spPr>
          <a:xfrm>
            <a:off x="12144672" y="2665810"/>
            <a:ext cx="5150941" cy="3183434"/>
          </a:xfrm>
          <a:custGeom>
            <a:avLst/>
            <a:gdLst/>
            <a:ahLst/>
            <a:cxnLst/>
            <a:rect l="l" t="t" r="r" b="b"/>
            <a:pathLst>
              <a:path w="5150941" h="3183434">
                <a:moveTo>
                  <a:pt x="0" y="0"/>
                </a:moveTo>
                <a:lnTo>
                  <a:pt x="5150942" y="0"/>
                </a:lnTo>
                <a:lnTo>
                  <a:pt x="5150942" y="3183434"/>
                </a:lnTo>
                <a:lnTo>
                  <a:pt x="0" y="318343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52" r="-52"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2144672" y="6184552"/>
            <a:ext cx="4637931" cy="4841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25"/>
              </a:lnSpc>
            </a:pPr>
            <a:r>
              <a:rPr lang="en-US" sz="2874">
                <a:solidFill>
                  <a:srgbClr val="383838"/>
                </a:solidFill>
                <a:latin typeface="PT Serif"/>
                <a:ea typeface="PT Serif"/>
                <a:cs typeface="PT Serif"/>
                <a:sym typeface="PT Serif"/>
              </a:rPr>
              <a:t>Disease Prediction Accuracy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144672" y="6743551"/>
            <a:ext cx="5150941" cy="19097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383838"/>
                </a:solidFill>
                <a:latin typeface="DM Sans"/>
                <a:ea typeface="DM Sans"/>
                <a:cs typeface="DM Sans"/>
                <a:sym typeface="DM Sans"/>
              </a:rPr>
              <a:t>Our CNN-based disease detection model achieved an accuracy of 99.2% in identifying and predicting crop diseases.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/>
      <p:bldP spid="11" grpId="0"/>
      <p:bldP spid="12" grpId="0"/>
      <p:bldP spid="14" grpId="0"/>
      <p:bldP spid="1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AFA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992238" y="4285804"/>
            <a:ext cx="7442746" cy="968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12"/>
              </a:lnSpc>
            </a:pPr>
            <a:r>
              <a:rPr lang="en-US" sz="5812" dirty="0">
                <a:solidFill>
                  <a:srgbClr val="020202"/>
                </a:solidFill>
                <a:latin typeface="PT Serif"/>
                <a:ea typeface="PT Serif"/>
                <a:cs typeface="PT Serif"/>
                <a:sym typeface="PT Serif"/>
              </a:rPr>
              <a:t>Home Page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92238" y="5442496"/>
            <a:ext cx="7805886" cy="5488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dirty="0">
                <a:solidFill>
                  <a:srgbClr val="383838"/>
                </a:solidFill>
                <a:latin typeface="DM Sans"/>
                <a:ea typeface="DM Sans"/>
                <a:cs typeface="DM Sans"/>
                <a:sym typeface="DM Sans"/>
              </a:rPr>
              <a:t>This is the home page of smart agriculture website.</a:t>
            </a:r>
          </a:p>
        </p:txBody>
      </p:sp>
      <p:sp>
        <p:nvSpPr>
          <p:cNvPr id="8" name="Freeform 8" descr="preencoded.png"/>
          <p:cNvSpPr/>
          <p:nvPr/>
        </p:nvSpPr>
        <p:spPr>
          <a:xfrm>
            <a:off x="9499401" y="2949179"/>
            <a:ext cx="7805886" cy="4388644"/>
          </a:xfrm>
          <a:custGeom>
            <a:avLst/>
            <a:gdLst/>
            <a:ahLst/>
            <a:cxnLst/>
            <a:rect l="l" t="t" r="r" b="b"/>
            <a:pathLst>
              <a:path w="7805886" h="4388644">
                <a:moveTo>
                  <a:pt x="0" y="0"/>
                </a:moveTo>
                <a:lnTo>
                  <a:pt x="7805886" y="0"/>
                </a:lnTo>
                <a:lnTo>
                  <a:pt x="7805886" y="4388644"/>
                </a:lnTo>
                <a:lnTo>
                  <a:pt x="0" y="43886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" r="-2"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AFA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992238" y="4285804"/>
            <a:ext cx="7442746" cy="968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12"/>
              </a:lnSpc>
            </a:pPr>
            <a:r>
              <a:rPr lang="en-US" sz="5812" dirty="0">
                <a:solidFill>
                  <a:srgbClr val="020202"/>
                </a:solidFill>
                <a:latin typeface="PT Serif"/>
                <a:ea typeface="PT Serif"/>
                <a:cs typeface="PT Serif"/>
                <a:sym typeface="PT Serif"/>
              </a:rPr>
              <a:t>About Page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92238" y="5442496"/>
            <a:ext cx="7805886" cy="5488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dirty="0">
                <a:solidFill>
                  <a:srgbClr val="383838"/>
                </a:solidFill>
                <a:latin typeface="DM Sans"/>
                <a:ea typeface="DM Sans"/>
                <a:cs typeface="DM Sans"/>
                <a:sym typeface="DM Sans"/>
              </a:rPr>
              <a:t>This is the about page of smart agriculture website.</a:t>
            </a:r>
          </a:p>
        </p:txBody>
      </p:sp>
      <p:sp>
        <p:nvSpPr>
          <p:cNvPr id="8" name="Freeform 8" descr="preencoded.png"/>
          <p:cNvSpPr/>
          <p:nvPr/>
        </p:nvSpPr>
        <p:spPr>
          <a:xfrm>
            <a:off x="9499401" y="2949179"/>
            <a:ext cx="7805886" cy="4388644"/>
          </a:xfrm>
          <a:custGeom>
            <a:avLst/>
            <a:gdLst/>
            <a:ahLst/>
            <a:cxnLst/>
            <a:rect l="l" t="t" r="r" b="b"/>
            <a:pathLst>
              <a:path w="7805886" h="4388644">
                <a:moveTo>
                  <a:pt x="0" y="0"/>
                </a:moveTo>
                <a:lnTo>
                  <a:pt x="7805886" y="0"/>
                </a:lnTo>
                <a:lnTo>
                  <a:pt x="7805886" y="4388644"/>
                </a:lnTo>
                <a:lnTo>
                  <a:pt x="0" y="43886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" r="-2"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AFA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992238" y="4285804"/>
            <a:ext cx="7442746" cy="968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12"/>
              </a:lnSpc>
            </a:pPr>
            <a:r>
              <a:rPr lang="en-US" sz="5812" dirty="0">
                <a:solidFill>
                  <a:srgbClr val="020202"/>
                </a:solidFill>
                <a:latin typeface="PT Serif"/>
                <a:ea typeface="PT Serif"/>
                <a:cs typeface="PT Serif"/>
                <a:sym typeface="PT Serif"/>
              </a:rPr>
              <a:t>Our Services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92238" y="5442496"/>
            <a:ext cx="7805886" cy="5488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383838"/>
                </a:solidFill>
                <a:latin typeface="DM Sans"/>
                <a:ea typeface="DM Sans"/>
                <a:cs typeface="DM Sans"/>
                <a:sym typeface="DM Sans"/>
              </a:rPr>
              <a:t>This is the our services page of smart agriculture website.</a:t>
            </a:r>
          </a:p>
        </p:txBody>
      </p:sp>
      <p:sp>
        <p:nvSpPr>
          <p:cNvPr id="8" name="Freeform 8" descr="preencoded.png"/>
          <p:cNvSpPr/>
          <p:nvPr/>
        </p:nvSpPr>
        <p:spPr>
          <a:xfrm>
            <a:off x="9499401" y="2949179"/>
            <a:ext cx="7805886" cy="4388644"/>
          </a:xfrm>
          <a:custGeom>
            <a:avLst/>
            <a:gdLst/>
            <a:ahLst/>
            <a:cxnLst/>
            <a:rect l="l" t="t" r="r" b="b"/>
            <a:pathLst>
              <a:path w="7805886" h="4388644">
                <a:moveTo>
                  <a:pt x="0" y="0"/>
                </a:moveTo>
                <a:lnTo>
                  <a:pt x="7805886" y="0"/>
                </a:lnTo>
                <a:lnTo>
                  <a:pt x="7805886" y="4388644"/>
                </a:lnTo>
                <a:lnTo>
                  <a:pt x="0" y="43886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" r="-2"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AFA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992238" y="3593901"/>
            <a:ext cx="7805886" cy="18987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12"/>
              </a:lnSpc>
            </a:pPr>
            <a:r>
              <a:rPr lang="en-US" sz="5812" dirty="0">
                <a:solidFill>
                  <a:srgbClr val="020202"/>
                </a:solidFill>
                <a:latin typeface="PT Serif"/>
                <a:ea typeface="PT Serif"/>
                <a:cs typeface="PT Serif"/>
                <a:sym typeface="PT Serif"/>
              </a:rPr>
              <a:t>Crop Recommendation (Input)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92238" y="5680919"/>
            <a:ext cx="7805886" cy="10025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383838"/>
                </a:solidFill>
                <a:latin typeface="DM Sans"/>
                <a:ea typeface="DM Sans"/>
                <a:cs typeface="DM Sans"/>
                <a:sym typeface="DM Sans"/>
              </a:rPr>
              <a:t>This is the crop recommendation input page of smart agriculture website.</a:t>
            </a:r>
          </a:p>
        </p:txBody>
      </p:sp>
      <p:sp>
        <p:nvSpPr>
          <p:cNvPr id="8" name="Freeform 8" descr="preencoded.png"/>
          <p:cNvSpPr/>
          <p:nvPr/>
        </p:nvSpPr>
        <p:spPr>
          <a:xfrm>
            <a:off x="9499401" y="2949179"/>
            <a:ext cx="7805886" cy="4388644"/>
          </a:xfrm>
          <a:custGeom>
            <a:avLst/>
            <a:gdLst/>
            <a:ahLst/>
            <a:cxnLst/>
            <a:rect l="l" t="t" r="r" b="b"/>
            <a:pathLst>
              <a:path w="7805886" h="4388644">
                <a:moveTo>
                  <a:pt x="0" y="0"/>
                </a:moveTo>
                <a:lnTo>
                  <a:pt x="7805886" y="0"/>
                </a:lnTo>
                <a:lnTo>
                  <a:pt x="7805886" y="4388644"/>
                </a:lnTo>
                <a:lnTo>
                  <a:pt x="0" y="43886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" r="-2"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AFA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992238" y="3593901"/>
            <a:ext cx="7805886" cy="18987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12"/>
              </a:lnSpc>
            </a:pPr>
            <a:r>
              <a:rPr lang="en-US" sz="5812" dirty="0">
                <a:solidFill>
                  <a:srgbClr val="020202"/>
                </a:solidFill>
                <a:latin typeface="PT Serif"/>
                <a:ea typeface="PT Serif"/>
                <a:cs typeface="PT Serif"/>
                <a:sym typeface="PT Serif"/>
              </a:rPr>
              <a:t>Crop Recommendation (Output)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92238" y="5680919"/>
            <a:ext cx="7805886" cy="10025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383838"/>
                </a:solidFill>
                <a:latin typeface="DM Sans"/>
                <a:ea typeface="DM Sans"/>
                <a:cs typeface="DM Sans"/>
                <a:sym typeface="DM Sans"/>
              </a:rPr>
              <a:t>This is the crop recommendation result page of smart agriculture website.</a:t>
            </a:r>
          </a:p>
        </p:txBody>
      </p:sp>
      <p:sp>
        <p:nvSpPr>
          <p:cNvPr id="8" name="Freeform 8" descr="preencoded.png"/>
          <p:cNvSpPr/>
          <p:nvPr/>
        </p:nvSpPr>
        <p:spPr>
          <a:xfrm>
            <a:off x="9499401" y="2949179"/>
            <a:ext cx="7805886" cy="4388644"/>
          </a:xfrm>
          <a:custGeom>
            <a:avLst/>
            <a:gdLst/>
            <a:ahLst/>
            <a:cxnLst/>
            <a:rect l="l" t="t" r="r" b="b"/>
            <a:pathLst>
              <a:path w="7805886" h="4388644">
                <a:moveTo>
                  <a:pt x="0" y="0"/>
                </a:moveTo>
                <a:lnTo>
                  <a:pt x="7805886" y="0"/>
                </a:lnTo>
                <a:lnTo>
                  <a:pt x="7805886" y="4388644"/>
                </a:lnTo>
                <a:lnTo>
                  <a:pt x="0" y="43886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" r="-2"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AFA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992238" y="3593901"/>
            <a:ext cx="7805886" cy="18987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12"/>
              </a:lnSpc>
            </a:pPr>
            <a:r>
              <a:rPr lang="en-US" sz="5812" dirty="0">
                <a:solidFill>
                  <a:srgbClr val="020202"/>
                </a:solidFill>
                <a:latin typeface="PT Serif"/>
                <a:ea typeface="PT Serif"/>
                <a:cs typeface="PT Serif"/>
                <a:sym typeface="PT Serif"/>
              </a:rPr>
              <a:t>Fertilizer Suggestion (Input)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92238" y="5680919"/>
            <a:ext cx="7805886" cy="10025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dirty="0">
                <a:solidFill>
                  <a:srgbClr val="383838"/>
                </a:solidFill>
                <a:latin typeface="DM Sans"/>
                <a:ea typeface="DM Sans"/>
                <a:cs typeface="DM Sans"/>
                <a:sym typeface="DM Sans"/>
              </a:rPr>
              <a:t>This is the fertilizer suggestion input page of smart agriculture website.</a:t>
            </a:r>
          </a:p>
        </p:txBody>
      </p:sp>
      <p:sp>
        <p:nvSpPr>
          <p:cNvPr id="8" name="Freeform 8" descr="preencoded.png"/>
          <p:cNvSpPr/>
          <p:nvPr/>
        </p:nvSpPr>
        <p:spPr>
          <a:xfrm>
            <a:off x="9499401" y="2949179"/>
            <a:ext cx="7805886" cy="4388644"/>
          </a:xfrm>
          <a:custGeom>
            <a:avLst/>
            <a:gdLst/>
            <a:ahLst/>
            <a:cxnLst/>
            <a:rect l="l" t="t" r="r" b="b"/>
            <a:pathLst>
              <a:path w="7805886" h="4388644">
                <a:moveTo>
                  <a:pt x="0" y="0"/>
                </a:moveTo>
                <a:lnTo>
                  <a:pt x="7805886" y="0"/>
                </a:lnTo>
                <a:lnTo>
                  <a:pt x="7805886" y="4388644"/>
                </a:lnTo>
                <a:lnTo>
                  <a:pt x="0" y="43886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" r="-2"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F1B5AB-507C-D2C7-6204-EE0B4A6C6F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937D5F86-8643-E901-B82F-A422EC095D3F}"/>
              </a:ext>
            </a:extLst>
          </p:cNvPr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5E0345DB-B462-CDC7-5D94-6439E420FAA1}"/>
                </a:ext>
              </a:extLst>
            </p:cNvPr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AFA"/>
            </a:solidFill>
          </p:spPr>
        </p:sp>
      </p:grpSp>
      <p:grpSp>
        <p:nvGrpSpPr>
          <p:cNvPr id="4" name="Group 4">
            <a:extLst>
              <a:ext uri="{FF2B5EF4-FFF2-40B4-BE49-F238E27FC236}">
                <a16:creationId xmlns:a16="http://schemas.microsoft.com/office/drawing/2014/main" id="{8C419DD2-5169-A031-0518-DB896104FD8D}"/>
              </a:ext>
            </a:extLst>
          </p:cNvPr>
          <p:cNvGrpSpPr/>
          <p:nvPr/>
        </p:nvGrpSpPr>
        <p:grpSpPr>
          <a:xfrm>
            <a:off x="0" y="-28200"/>
            <a:ext cx="18288000" cy="10287000"/>
            <a:chOff x="0" y="0"/>
            <a:chExt cx="24384000" cy="13716000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BA34DC50-9DE4-DCD3-36E8-D8B60516BAF2}"/>
                </a:ext>
              </a:extLst>
            </p:cNvPr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6" name="TextBox 6">
            <a:extLst>
              <a:ext uri="{FF2B5EF4-FFF2-40B4-BE49-F238E27FC236}">
                <a16:creationId xmlns:a16="http://schemas.microsoft.com/office/drawing/2014/main" id="{111F69FE-46DC-DF58-D739-5E1FEE200BE3}"/>
              </a:ext>
            </a:extLst>
          </p:cNvPr>
          <p:cNvSpPr txBox="1"/>
          <p:nvPr/>
        </p:nvSpPr>
        <p:spPr>
          <a:xfrm>
            <a:off x="2662387" y="3437335"/>
            <a:ext cx="4465587" cy="38736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75"/>
              </a:lnSpc>
            </a:pPr>
            <a:r>
              <a:rPr lang="en-US" sz="3500" b="1" dirty="0">
                <a:solidFill>
                  <a:srgbClr val="020202"/>
                </a:solidFill>
                <a:latin typeface="PT Serif Bold"/>
                <a:ea typeface="PT Serif Bold"/>
                <a:cs typeface="PT Serif Bold"/>
                <a:sym typeface="PT Serif Bold"/>
              </a:rPr>
              <a:t>Presented By:</a:t>
            </a:r>
          </a:p>
          <a:p>
            <a:pPr>
              <a:lnSpc>
                <a:spcPts val="3562"/>
              </a:lnSpc>
            </a:pPr>
            <a:r>
              <a:rPr lang="en-US" sz="2400" dirty="0">
                <a:solidFill>
                  <a:srgbClr val="383838"/>
                </a:solidFill>
                <a:latin typeface="DM Sans" pitchFamily="2" charset="0"/>
                <a:ea typeface="DM Sans"/>
                <a:cs typeface="Times New Roman" panose="02020603050405020304" pitchFamily="18" charset="0"/>
                <a:sym typeface="DM Sans"/>
              </a:rPr>
              <a:t>Nahid Hasan</a:t>
            </a:r>
          </a:p>
          <a:p>
            <a:pPr>
              <a:lnSpc>
                <a:spcPts val="3562"/>
              </a:lnSpc>
            </a:pPr>
            <a:r>
              <a:rPr lang="en-US" sz="2400" dirty="0">
                <a:solidFill>
                  <a:srgbClr val="383838"/>
                </a:solidFill>
                <a:latin typeface="DM Sans" pitchFamily="2" charset="0"/>
                <a:ea typeface="DM Sans"/>
                <a:cs typeface="Times New Roman" panose="02020603050405020304" pitchFamily="18" charset="0"/>
                <a:sym typeface="DM Sans"/>
              </a:rPr>
              <a:t>ID: 18CSE248</a:t>
            </a:r>
          </a:p>
          <a:p>
            <a:pPr>
              <a:lnSpc>
                <a:spcPts val="3562"/>
              </a:lnSpc>
            </a:pPr>
            <a:r>
              <a:rPr lang="en-US" sz="2400" dirty="0">
                <a:solidFill>
                  <a:srgbClr val="383838"/>
                </a:solidFill>
                <a:latin typeface="DM Sans" pitchFamily="2" charset="0"/>
                <a:ea typeface="DM Sans"/>
                <a:cs typeface="Times New Roman" panose="02020603050405020304" pitchFamily="18" charset="0"/>
                <a:sym typeface="DM Sans"/>
              </a:rPr>
              <a:t>Session: 2018-19</a:t>
            </a:r>
          </a:p>
          <a:p>
            <a:pPr>
              <a:lnSpc>
                <a:spcPts val="3562"/>
              </a:lnSpc>
            </a:pPr>
            <a:r>
              <a:rPr lang="en-US" sz="2400" dirty="0">
                <a:solidFill>
                  <a:srgbClr val="383838"/>
                </a:solidFill>
                <a:latin typeface="DM Sans" pitchFamily="2" charset="0"/>
                <a:ea typeface="DM Sans"/>
                <a:cs typeface="Times New Roman" panose="02020603050405020304" pitchFamily="18" charset="0"/>
                <a:sym typeface="DM Sans"/>
              </a:rPr>
              <a:t>Dept. of CSE, BSMRSTU</a:t>
            </a:r>
          </a:p>
          <a:p>
            <a:pPr>
              <a:lnSpc>
                <a:spcPts val="3562"/>
              </a:lnSpc>
            </a:pPr>
            <a:endParaRPr lang="en-US" sz="3600" dirty="0">
              <a:solidFill>
                <a:srgbClr val="383838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>
              <a:lnSpc>
                <a:spcPts val="3562"/>
              </a:lnSpc>
            </a:pPr>
            <a:endParaRPr lang="en-US" sz="3600" dirty="0">
              <a:solidFill>
                <a:srgbClr val="383838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algn="l">
              <a:lnSpc>
                <a:spcPts val="4375"/>
              </a:lnSpc>
            </a:pPr>
            <a:endParaRPr lang="en-US" sz="3500" b="1" dirty="0">
              <a:solidFill>
                <a:srgbClr val="020202"/>
              </a:solidFill>
              <a:latin typeface="PT Serif Bold"/>
              <a:ea typeface="PT Serif Bold"/>
              <a:cs typeface="PT Serif Bold"/>
              <a:sym typeface="PT Serif Bold"/>
            </a:endParaRP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A103C663-EFC9-5F49-98C6-0CABE0E781F7}"/>
              </a:ext>
            </a:extLst>
          </p:cNvPr>
          <p:cNvSpPr txBox="1"/>
          <p:nvPr/>
        </p:nvSpPr>
        <p:spPr>
          <a:xfrm>
            <a:off x="10708109" y="3394374"/>
            <a:ext cx="5359599" cy="39249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375"/>
              </a:lnSpc>
            </a:pPr>
            <a:r>
              <a:rPr lang="en-US" sz="3500" b="1" dirty="0">
                <a:solidFill>
                  <a:srgbClr val="020202"/>
                </a:solidFill>
                <a:latin typeface="PT Serif Bold"/>
                <a:ea typeface="PT Serif Bold"/>
                <a:cs typeface="PT Serif Bold"/>
                <a:sym typeface="PT Serif Bold"/>
              </a:rPr>
              <a:t>Project Supervisor:</a:t>
            </a:r>
          </a:p>
          <a:p>
            <a:pPr>
              <a:lnSpc>
                <a:spcPts val="4375"/>
              </a:lnSpc>
            </a:pPr>
            <a:r>
              <a:rPr lang="en-US" sz="2400" dirty="0">
                <a:solidFill>
                  <a:srgbClr val="383838"/>
                </a:solidFill>
                <a:latin typeface="DM Sans"/>
                <a:ea typeface="DM Sans"/>
                <a:cs typeface="DM Sans"/>
                <a:sym typeface="DM Sans"/>
              </a:rPr>
              <a:t>Dr. Saleh Ahmed</a:t>
            </a:r>
          </a:p>
          <a:p>
            <a:pPr>
              <a:lnSpc>
                <a:spcPts val="4375"/>
              </a:lnSpc>
            </a:pPr>
            <a:r>
              <a:rPr lang="en-US" sz="2400" dirty="0">
                <a:solidFill>
                  <a:srgbClr val="383838"/>
                </a:solidFill>
                <a:latin typeface="DM Sans"/>
                <a:ea typeface="DM Sans"/>
                <a:cs typeface="DM Sans"/>
                <a:sym typeface="DM Sans"/>
              </a:rPr>
              <a:t>Associate Professor</a:t>
            </a:r>
          </a:p>
          <a:p>
            <a:pPr>
              <a:lnSpc>
                <a:spcPts val="4375"/>
              </a:lnSpc>
            </a:pPr>
            <a:r>
              <a:rPr lang="en-US" sz="2400" dirty="0">
                <a:solidFill>
                  <a:srgbClr val="383838"/>
                </a:solidFill>
                <a:latin typeface="DM Sans"/>
                <a:ea typeface="DM Sans"/>
                <a:cs typeface="DM Sans"/>
                <a:sym typeface="DM Sans"/>
              </a:rPr>
              <a:t>Dept. of CSE, BSMRSTU</a:t>
            </a:r>
          </a:p>
          <a:p>
            <a:pPr>
              <a:lnSpc>
                <a:spcPts val="4375"/>
              </a:lnSpc>
            </a:pPr>
            <a:endParaRPr lang="en-US" sz="3600" dirty="0">
              <a:solidFill>
                <a:srgbClr val="383838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>
              <a:lnSpc>
                <a:spcPts val="4375"/>
              </a:lnSpc>
            </a:pPr>
            <a:endParaRPr lang="en-US" sz="3600" dirty="0">
              <a:solidFill>
                <a:srgbClr val="383838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algn="l">
              <a:lnSpc>
                <a:spcPts val="4375"/>
              </a:lnSpc>
            </a:pPr>
            <a:endParaRPr lang="en-US" sz="3500" b="1" dirty="0">
              <a:solidFill>
                <a:srgbClr val="020202"/>
              </a:solidFill>
              <a:latin typeface="PT Serif Bold"/>
              <a:ea typeface="PT Serif Bold"/>
              <a:cs typeface="PT Serif Bold"/>
              <a:sym typeface="PT Serif Bold"/>
            </a:endParaRPr>
          </a:p>
        </p:txBody>
      </p:sp>
    </p:spTree>
    <p:extLst>
      <p:ext uri="{BB962C8B-B14F-4D97-AF65-F5344CB8AC3E}">
        <p14:creationId xmlns:p14="http://schemas.microsoft.com/office/powerpoint/2010/main" val="3548151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AFA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992238" y="3593901"/>
            <a:ext cx="7805886" cy="18987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12"/>
              </a:lnSpc>
            </a:pPr>
            <a:r>
              <a:rPr lang="en-US" sz="5812" dirty="0">
                <a:solidFill>
                  <a:srgbClr val="020202"/>
                </a:solidFill>
                <a:latin typeface="PT Serif"/>
                <a:ea typeface="PT Serif"/>
                <a:cs typeface="PT Serif"/>
                <a:sym typeface="PT Serif"/>
              </a:rPr>
              <a:t>Fertilizer Suggestion (Output)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92238" y="5680919"/>
            <a:ext cx="7805886" cy="10025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383838"/>
                </a:solidFill>
                <a:latin typeface="DM Sans"/>
                <a:ea typeface="DM Sans"/>
                <a:cs typeface="DM Sans"/>
                <a:sym typeface="DM Sans"/>
              </a:rPr>
              <a:t>This is the fertilizer suggestion output page of smart agriculture website.</a:t>
            </a:r>
          </a:p>
        </p:txBody>
      </p:sp>
      <p:sp>
        <p:nvSpPr>
          <p:cNvPr id="8" name="Freeform 8" descr="preencoded.png"/>
          <p:cNvSpPr/>
          <p:nvPr/>
        </p:nvSpPr>
        <p:spPr>
          <a:xfrm>
            <a:off x="9499401" y="2949179"/>
            <a:ext cx="7805886" cy="4388644"/>
          </a:xfrm>
          <a:custGeom>
            <a:avLst/>
            <a:gdLst/>
            <a:ahLst/>
            <a:cxnLst/>
            <a:rect l="l" t="t" r="r" b="b"/>
            <a:pathLst>
              <a:path w="7805886" h="4388644">
                <a:moveTo>
                  <a:pt x="0" y="0"/>
                </a:moveTo>
                <a:lnTo>
                  <a:pt x="7805886" y="0"/>
                </a:lnTo>
                <a:lnTo>
                  <a:pt x="7805886" y="4388644"/>
                </a:lnTo>
                <a:lnTo>
                  <a:pt x="0" y="43886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" r="-2"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AFA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992238" y="3593901"/>
            <a:ext cx="7805886" cy="18987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12"/>
              </a:lnSpc>
            </a:pPr>
            <a:r>
              <a:rPr lang="en-US" sz="5812">
                <a:solidFill>
                  <a:srgbClr val="020202"/>
                </a:solidFill>
                <a:latin typeface="PT Serif"/>
                <a:ea typeface="PT Serif"/>
                <a:cs typeface="PT Serif"/>
                <a:sym typeface="PT Serif"/>
              </a:rPr>
              <a:t>Crop Disease Prediction (Input)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92238" y="5680919"/>
            <a:ext cx="7805886" cy="10025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dirty="0">
                <a:solidFill>
                  <a:srgbClr val="383838"/>
                </a:solidFill>
                <a:latin typeface="DM Sans"/>
                <a:ea typeface="DM Sans"/>
                <a:cs typeface="DM Sans"/>
                <a:sym typeface="DM Sans"/>
              </a:rPr>
              <a:t>This is the crop disease prediction page of smart agriculture website.</a:t>
            </a:r>
          </a:p>
        </p:txBody>
      </p:sp>
      <p:sp>
        <p:nvSpPr>
          <p:cNvPr id="8" name="Freeform 8" descr="preencoded.png"/>
          <p:cNvSpPr/>
          <p:nvPr/>
        </p:nvSpPr>
        <p:spPr>
          <a:xfrm>
            <a:off x="9499401" y="2949179"/>
            <a:ext cx="7805886" cy="4388644"/>
          </a:xfrm>
          <a:custGeom>
            <a:avLst/>
            <a:gdLst/>
            <a:ahLst/>
            <a:cxnLst/>
            <a:rect l="l" t="t" r="r" b="b"/>
            <a:pathLst>
              <a:path w="7805886" h="4388644">
                <a:moveTo>
                  <a:pt x="0" y="0"/>
                </a:moveTo>
                <a:lnTo>
                  <a:pt x="7805886" y="0"/>
                </a:lnTo>
                <a:lnTo>
                  <a:pt x="7805886" y="4388644"/>
                </a:lnTo>
                <a:lnTo>
                  <a:pt x="0" y="43886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" r="-2"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AFA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992238" y="3593901"/>
            <a:ext cx="7805886" cy="18987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12"/>
              </a:lnSpc>
            </a:pPr>
            <a:r>
              <a:rPr lang="en-US" sz="5812" dirty="0">
                <a:solidFill>
                  <a:srgbClr val="020202"/>
                </a:solidFill>
                <a:latin typeface="PT Serif"/>
                <a:ea typeface="PT Serif"/>
                <a:cs typeface="PT Serif"/>
                <a:sym typeface="PT Serif"/>
              </a:rPr>
              <a:t>Crop Disease Prediction (Output)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92238" y="5680919"/>
            <a:ext cx="7805886" cy="10025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383838"/>
                </a:solidFill>
                <a:latin typeface="DM Sans"/>
                <a:ea typeface="DM Sans"/>
                <a:cs typeface="DM Sans"/>
                <a:sym typeface="DM Sans"/>
              </a:rPr>
              <a:t>This is the crop disease prediction output page of smart agriculture website.</a:t>
            </a:r>
          </a:p>
        </p:txBody>
      </p:sp>
      <p:sp>
        <p:nvSpPr>
          <p:cNvPr id="8" name="Freeform 8" descr="preencoded.png"/>
          <p:cNvSpPr/>
          <p:nvPr/>
        </p:nvSpPr>
        <p:spPr>
          <a:xfrm>
            <a:off x="9499401" y="2949179"/>
            <a:ext cx="7805886" cy="4388644"/>
          </a:xfrm>
          <a:custGeom>
            <a:avLst/>
            <a:gdLst/>
            <a:ahLst/>
            <a:cxnLst/>
            <a:rect l="l" t="t" r="r" b="b"/>
            <a:pathLst>
              <a:path w="7805886" h="4388644">
                <a:moveTo>
                  <a:pt x="0" y="0"/>
                </a:moveTo>
                <a:lnTo>
                  <a:pt x="7805886" y="0"/>
                </a:lnTo>
                <a:lnTo>
                  <a:pt x="7805886" y="4388644"/>
                </a:lnTo>
                <a:lnTo>
                  <a:pt x="0" y="43886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" r="-2"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AFA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6" name="Freeform 6" descr="preencoded.png"/>
          <p:cNvSpPr/>
          <p:nvPr/>
        </p:nvSpPr>
        <p:spPr>
          <a:xfrm>
            <a:off x="1143000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" r="-12" b="-24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962917" y="727919"/>
            <a:ext cx="7222034" cy="9313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62"/>
              </a:lnSpc>
            </a:pPr>
            <a:r>
              <a:rPr lang="en-US" sz="5625" dirty="0">
                <a:solidFill>
                  <a:srgbClr val="020202"/>
                </a:solidFill>
                <a:latin typeface="PT Serif"/>
                <a:ea typeface="PT Serif"/>
                <a:cs typeface="PT Serif"/>
                <a:sym typeface="PT Serif"/>
              </a:rPr>
              <a:t>Challenges</a:t>
            </a:r>
          </a:p>
        </p:txBody>
      </p:sp>
      <p:sp>
        <p:nvSpPr>
          <p:cNvPr id="8" name="Freeform 8" descr="preencoded.png"/>
          <p:cNvSpPr/>
          <p:nvPr/>
        </p:nvSpPr>
        <p:spPr>
          <a:xfrm>
            <a:off x="962917" y="2071836"/>
            <a:ext cx="1375619" cy="2487066"/>
          </a:xfrm>
          <a:custGeom>
            <a:avLst/>
            <a:gdLst/>
            <a:ahLst/>
            <a:cxnLst/>
            <a:rect l="l" t="t" r="r" b="b"/>
            <a:pathLst>
              <a:path w="1375619" h="2487066">
                <a:moveTo>
                  <a:pt x="0" y="0"/>
                </a:moveTo>
                <a:lnTo>
                  <a:pt x="1375619" y="0"/>
                </a:lnTo>
                <a:lnTo>
                  <a:pt x="1375619" y="2487066"/>
                </a:lnTo>
                <a:lnTo>
                  <a:pt x="0" y="248706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25" b="-125"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2751088" y="2346871"/>
            <a:ext cx="3611016" cy="4512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812">
                <a:solidFill>
                  <a:srgbClr val="383838"/>
                </a:solidFill>
                <a:latin typeface="PT Serif"/>
                <a:ea typeface="PT Serif"/>
                <a:cs typeface="PT Serif"/>
                <a:sym typeface="PT Serif"/>
              </a:rPr>
              <a:t>Dataset Limitations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751088" y="2877442"/>
            <a:ext cx="7715994" cy="14064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125">
                <a:solidFill>
                  <a:srgbClr val="383838"/>
                </a:solidFill>
                <a:latin typeface="DM Sans"/>
                <a:ea typeface="DM Sans"/>
                <a:cs typeface="DM Sans"/>
                <a:sym typeface="DM Sans"/>
              </a:rPr>
              <a:t>Obtaining comprehensive and reliable agricultural data can be a significant challenge, which can impact the accuracy of our models.</a:t>
            </a:r>
          </a:p>
        </p:txBody>
      </p:sp>
      <p:sp>
        <p:nvSpPr>
          <p:cNvPr id="11" name="Freeform 11" descr="preencoded.png"/>
          <p:cNvSpPr/>
          <p:nvPr/>
        </p:nvSpPr>
        <p:spPr>
          <a:xfrm>
            <a:off x="962917" y="4558902"/>
            <a:ext cx="1375619" cy="2487066"/>
          </a:xfrm>
          <a:custGeom>
            <a:avLst/>
            <a:gdLst/>
            <a:ahLst/>
            <a:cxnLst/>
            <a:rect l="l" t="t" r="r" b="b"/>
            <a:pathLst>
              <a:path w="1375619" h="2487066">
                <a:moveTo>
                  <a:pt x="0" y="0"/>
                </a:moveTo>
                <a:lnTo>
                  <a:pt x="1375619" y="0"/>
                </a:lnTo>
                <a:lnTo>
                  <a:pt x="1375619" y="2487067"/>
                </a:lnTo>
                <a:lnTo>
                  <a:pt x="0" y="248706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125" b="-125"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2751088" y="4833937"/>
            <a:ext cx="3611016" cy="4512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812">
                <a:solidFill>
                  <a:srgbClr val="383838"/>
                </a:solidFill>
                <a:latin typeface="PT Serif"/>
                <a:ea typeface="PT Serif"/>
                <a:cs typeface="PT Serif"/>
                <a:sym typeface="PT Serif"/>
              </a:rPr>
              <a:t>Model Tuning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751088" y="5364510"/>
            <a:ext cx="7715994" cy="14064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125">
                <a:solidFill>
                  <a:srgbClr val="383838"/>
                </a:solidFill>
                <a:latin typeface="DM Sans"/>
                <a:ea typeface="DM Sans"/>
                <a:cs typeface="DM Sans"/>
                <a:sym typeface="DM Sans"/>
              </a:rPr>
              <a:t>Optimizing the performance of our machine learning models required extensive experimentation and hyperparameter adjustments.</a:t>
            </a:r>
          </a:p>
        </p:txBody>
      </p:sp>
      <p:sp>
        <p:nvSpPr>
          <p:cNvPr id="14" name="Freeform 14" descr="preencoded.png"/>
          <p:cNvSpPr/>
          <p:nvPr/>
        </p:nvSpPr>
        <p:spPr>
          <a:xfrm>
            <a:off x="962917" y="7045970"/>
            <a:ext cx="1375619" cy="2487066"/>
          </a:xfrm>
          <a:custGeom>
            <a:avLst/>
            <a:gdLst/>
            <a:ahLst/>
            <a:cxnLst/>
            <a:rect l="l" t="t" r="r" b="b"/>
            <a:pathLst>
              <a:path w="1375619" h="2487066">
                <a:moveTo>
                  <a:pt x="0" y="0"/>
                </a:moveTo>
                <a:lnTo>
                  <a:pt x="1375619" y="0"/>
                </a:lnTo>
                <a:lnTo>
                  <a:pt x="1375619" y="2487066"/>
                </a:lnTo>
                <a:lnTo>
                  <a:pt x="0" y="248706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125" b="-125"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2751088" y="7321004"/>
            <a:ext cx="3611016" cy="4512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812">
                <a:solidFill>
                  <a:srgbClr val="383838"/>
                </a:solidFill>
                <a:latin typeface="PT Serif"/>
                <a:ea typeface="PT Serif"/>
                <a:cs typeface="PT Serif"/>
                <a:sym typeface="PT Serif"/>
              </a:rPr>
              <a:t>Real-Time Integration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751088" y="7851576"/>
            <a:ext cx="7715994" cy="14064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125">
                <a:solidFill>
                  <a:srgbClr val="383838"/>
                </a:solidFill>
                <a:latin typeface="DM Sans"/>
                <a:ea typeface="DM Sans"/>
                <a:cs typeface="DM Sans"/>
                <a:sym typeface="DM Sans"/>
              </a:rPr>
              <a:t>Integrating our system with real-time data sources, such as weather sensors and satellite imagery, remains an ongoing challenge.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0" grpId="0"/>
      <p:bldP spid="12" grpId="0"/>
      <p:bldP spid="13" grpId="0"/>
      <p:bldP spid="15" grpId="0"/>
      <p:bldP spid="1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AFA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6" name="Freeform 6" descr="preencoded.png"/>
          <p:cNvSpPr/>
          <p:nvPr/>
        </p:nvSpPr>
        <p:spPr>
          <a:xfrm>
            <a:off x="0" y="0"/>
            <a:ext cx="18288000" cy="3544044"/>
          </a:xfrm>
          <a:custGeom>
            <a:avLst/>
            <a:gdLst/>
            <a:ahLst/>
            <a:cxnLst/>
            <a:rect l="l" t="t" r="r" b="b"/>
            <a:pathLst>
              <a:path w="18288000" h="3544044">
                <a:moveTo>
                  <a:pt x="0" y="0"/>
                </a:moveTo>
                <a:lnTo>
                  <a:pt x="18288000" y="0"/>
                </a:lnTo>
                <a:lnTo>
                  <a:pt x="18288000" y="3544044"/>
                </a:lnTo>
                <a:lnTo>
                  <a:pt x="0" y="35440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0" r="-10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992238" y="5745956"/>
            <a:ext cx="7442746" cy="968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12"/>
              </a:lnSpc>
            </a:pPr>
            <a:r>
              <a:rPr lang="en-US" sz="5812" dirty="0">
                <a:solidFill>
                  <a:srgbClr val="020202"/>
                </a:solidFill>
                <a:latin typeface="PT Serif"/>
                <a:ea typeface="PT Serif"/>
                <a:cs typeface="PT Serif"/>
                <a:sym typeface="PT Serif"/>
              </a:rPr>
              <a:t>Conclusion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92238" y="7044332"/>
            <a:ext cx="16303526" cy="10025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dirty="0">
                <a:solidFill>
                  <a:srgbClr val="383838"/>
                </a:solidFill>
                <a:latin typeface="DM Sans"/>
                <a:ea typeface="DM Sans"/>
                <a:cs typeface="DM Sans"/>
                <a:sym typeface="DM Sans"/>
              </a:rPr>
              <a:t>This project ensures a smarter and more efficient farming experience by providing accurate recommendations and disease predictions, helping farmers make data-driven decisions for improved productivity and sustainability.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AFA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6" name="Freeform 6" descr="preencoded.png"/>
          <p:cNvSpPr/>
          <p:nvPr/>
        </p:nvSpPr>
        <p:spPr>
          <a:xfrm>
            <a:off x="1143000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992238" y="4024015"/>
            <a:ext cx="9445526" cy="13218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62"/>
              </a:lnSpc>
            </a:pPr>
            <a:r>
              <a:rPr lang="en-US" sz="8062" dirty="0">
                <a:solidFill>
                  <a:srgbClr val="020202"/>
                </a:solidFill>
                <a:latin typeface="PT Serif"/>
                <a:ea typeface="PT Serif"/>
                <a:cs typeface="PT Serif"/>
                <a:sym typeface="PT Serif"/>
              </a:rPr>
              <a:t>Thank You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92238" y="5675859"/>
            <a:ext cx="9445526" cy="5488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dirty="0">
                <a:solidFill>
                  <a:srgbClr val="383838"/>
                </a:solidFill>
                <a:latin typeface="DM Sans"/>
                <a:ea typeface="DM Sans"/>
                <a:cs typeface="DM Sans"/>
                <a:sym typeface="DM Sans"/>
              </a:rPr>
              <a:t>"If the Farmer is Rich, then so is the Nation"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AFA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992238" y="1642468"/>
            <a:ext cx="7442746" cy="968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12"/>
              </a:lnSpc>
            </a:pPr>
            <a:r>
              <a:rPr lang="en-US" sz="5812" dirty="0">
                <a:solidFill>
                  <a:srgbClr val="020202"/>
                </a:solidFill>
                <a:latin typeface="PT Serif"/>
                <a:ea typeface="PT Serif"/>
                <a:cs typeface="PT Serif"/>
                <a:sym typeface="PT Serif"/>
              </a:rPr>
              <a:t>Contents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92238" y="3082678"/>
            <a:ext cx="16303526" cy="5488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9902" lvl="1" indent="-164951" algn="l">
              <a:lnSpc>
                <a:spcPts val="3562"/>
              </a:lnSpc>
              <a:buFont typeface="Arial"/>
              <a:buChar char="•"/>
            </a:pPr>
            <a:r>
              <a:rPr lang="en-US" sz="2187" dirty="0">
                <a:solidFill>
                  <a:srgbClr val="383838"/>
                </a:solidFill>
                <a:latin typeface="DM Sans"/>
                <a:ea typeface="DM Sans"/>
                <a:cs typeface="DM Sans"/>
                <a:sym typeface="DM Sans"/>
              </a:rPr>
              <a:t>Introduction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92238" y="3635425"/>
            <a:ext cx="16303526" cy="5488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9902" lvl="1" indent="-164951" algn="l">
              <a:lnSpc>
                <a:spcPts val="3562"/>
              </a:lnSpc>
              <a:buFont typeface="Arial"/>
              <a:buChar char="•"/>
            </a:pPr>
            <a:r>
              <a:rPr lang="en-US" sz="2187" dirty="0">
                <a:solidFill>
                  <a:srgbClr val="383838"/>
                </a:solidFill>
                <a:latin typeface="DM Sans"/>
                <a:ea typeface="DM Sans"/>
                <a:cs typeface="DM Sans"/>
                <a:sym typeface="DM Sans"/>
              </a:rPr>
              <a:t>Challenges in Traditional Farming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92238" y="4188173"/>
            <a:ext cx="16303526" cy="5488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9902" lvl="1" indent="-164951" algn="l">
              <a:lnSpc>
                <a:spcPts val="3562"/>
              </a:lnSpc>
              <a:buFont typeface="Arial"/>
              <a:buChar char="•"/>
            </a:pPr>
            <a:r>
              <a:rPr lang="en-US" sz="2187" dirty="0">
                <a:solidFill>
                  <a:srgbClr val="383838"/>
                </a:solidFill>
                <a:latin typeface="DM Sans"/>
                <a:ea typeface="DM Sans"/>
                <a:cs typeface="DM Sans"/>
                <a:sym typeface="DM Sans"/>
              </a:rPr>
              <a:t>Objectives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92238" y="4740920"/>
            <a:ext cx="16303526" cy="5488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9902" lvl="1" indent="-164951" algn="l">
              <a:lnSpc>
                <a:spcPts val="3562"/>
              </a:lnSpc>
              <a:buFont typeface="Arial"/>
              <a:buChar char="•"/>
            </a:pPr>
            <a:r>
              <a:rPr lang="en-US" sz="2187" dirty="0">
                <a:solidFill>
                  <a:srgbClr val="383838"/>
                </a:solidFill>
                <a:latin typeface="DM Sans"/>
                <a:ea typeface="DM Sans"/>
                <a:cs typeface="DM Sans"/>
                <a:sym typeface="DM Sans"/>
              </a:rPr>
              <a:t>System Architecture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92238" y="5293667"/>
            <a:ext cx="16303526" cy="5488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9902" lvl="1" indent="-164951" algn="l">
              <a:lnSpc>
                <a:spcPts val="3562"/>
              </a:lnSpc>
              <a:buFont typeface="Arial"/>
              <a:buChar char="•"/>
            </a:pPr>
            <a:r>
              <a:rPr lang="en-US" sz="2187" dirty="0">
                <a:solidFill>
                  <a:srgbClr val="383838"/>
                </a:solidFill>
                <a:latin typeface="DM Sans"/>
                <a:ea typeface="DM Sans"/>
                <a:cs typeface="DM Sans"/>
                <a:sym typeface="DM Sans"/>
              </a:rPr>
              <a:t>Data Collection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92238" y="5846415"/>
            <a:ext cx="16303526" cy="5488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9902" lvl="1" indent="-164951" algn="l">
              <a:lnSpc>
                <a:spcPts val="3562"/>
              </a:lnSpc>
              <a:buFont typeface="Arial"/>
              <a:buChar char="•"/>
            </a:pPr>
            <a:r>
              <a:rPr lang="en-US" sz="2187" dirty="0">
                <a:solidFill>
                  <a:srgbClr val="383838"/>
                </a:solidFill>
                <a:latin typeface="DM Sans"/>
                <a:ea typeface="DM Sans"/>
                <a:cs typeface="DM Sans"/>
                <a:sym typeface="DM Sans"/>
              </a:rPr>
              <a:t>Machine Learning Models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92238" y="6399162"/>
            <a:ext cx="16303526" cy="5488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9902" lvl="1" indent="-164951" algn="l">
              <a:lnSpc>
                <a:spcPts val="3562"/>
              </a:lnSpc>
              <a:buFont typeface="Arial"/>
              <a:buChar char="•"/>
            </a:pPr>
            <a:r>
              <a:rPr lang="en-US" sz="2187" dirty="0">
                <a:solidFill>
                  <a:srgbClr val="383838"/>
                </a:solidFill>
                <a:latin typeface="DM Sans"/>
                <a:ea typeface="DM Sans"/>
                <a:cs typeface="DM Sans"/>
                <a:sym typeface="DM Sans"/>
              </a:rPr>
              <a:t>Implementation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92238" y="6951910"/>
            <a:ext cx="16303526" cy="5488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9902" lvl="1" indent="-164951" algn="l">
              <a:lnSpc>
                <a:spcPts val="3562"/>
              </a:lnSpc>
              <a:buFont typeface="Arial"/>
              <a:buChar char="•"/>
            </a:pPr>
            <a:r>
              <a:rPr lang="en-US" sz="2187" dirty="0">
                <a:solidFill>
                  <a:srgbClr val="383838"/>
                </a:solidFill>
                <a:latin typeface="DM Sans"/>
                <a:ea typeface="DM Sans"/>
                <a:cs typeface="DM Sans"/>
                <a:sym typeface="DM Sans"/>
              </a:rPr>
              <a:t>Results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92238" y="7504659"/>
            <a:ext cx="16303526" cy="5488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9902" lvl="1" indent="-164951" algn="l">
              <a:lnSpc>
                <a:spcPts val="3562"/>
              </a:lnSpc>
              <a:buFont typeface="Arial"/>
              <a:buChar char="•"/>
            </a:pPr>
            <a:r>
              <a:rPr lang="en-US" sz="2187" dirty="0">
                <a:solidFill>
                  <a:srgbClr val="383838"/>
                </a:solidFill>
                <a:latin typeface="DM Sans"/>
                <a:ea typeface="DM Sans"/>
                <a:cs typeface="DM Sans"/>
                <a:sym typeface="DM Sans"/>
              </a:rPr>
              <a:t>Challenges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92238" y="8057406"/>
            <a:ext cx="16303526" cy="5488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9902" lvl="1" indent="-164951" algn="l">
              <a:lnSpc>
                <a:spcPts val="3562"/>
              </a:lnSpc>
              <a:buFont typeface="Arial"/>
              <a:buChar char="•"/>
            </a:pPr>
            <a:r>
              <a:rPr lang="en-US" sz="2187" dirty="0">
                <a:solidFill>
                  <a:srgbClr val="383838"/>
                </a:solidFill>
                <a:latin typeface="DM Sans"/>
                <a:ea typeface="DM Sans"/>
                <a:cs typeface="DM Sans"/>
                <a:sym typeface="DM Sans"/>
              </a:rPr>
              <a:t>Conclusion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AFA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6" name="Freeform 6" descr="preencoded.png"/>
          <p:cNvSpPr/>
          <p:nvPr/>
        </p:nvSpPr>
        <p:spPr>
          <a:xfrm>
            <a:off x="1143000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992238" y="2563565"/>
            <a:ext cx="7442746" cy="968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12"/>
              </a:lnSpc>
            </a:pPr>
            <a:r>
              <a:rPr lang="en-US" sz="5812" dirty="0">
                <a:solidFill>
                  <a:srgbClr val="020202"/>
                </a:solidFill>
                <a:latin typeface="PT Serif"/>
                <a:ea typeface="PT Serif"/>
                <a:cs typeface="PT Serif"/>
                <a:sym typeface="PT Serif"/>
              </a:rPr>
              <a:t>Introduction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92238" y="3861941"/>
            <a:ext cx="9445526" cy="23633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9902" lvl="1" indent="-164951" algn="l">
              <a:lnSpc>
                <a:spcPts val="3562"/>
              </a:lnSpc>
              <a:buFont typeface="Arial"/>
              <a:buChar char="•"/>
            </a:pPr>
            <a:r>
              <a:rPr lang="en-US" sz="2187" dirty="0">
                <a:solidFill>
                  <a:srgbClr val="383838"/>
                </a:solidFill>
                <a:latin typeface="DM Sans"/>
                <a:ea typeface="DM Sans"/>
                <a:cs typeface="DM Sans"/>
                <a:sym typeface="DM Sans"/>
              </a:rPr>
              <a:t>Smart Agriculture Farming is an innovative project that leverages modern technologies to transform traditional farming practices. By integrating data-driven decision-making, this project aims to improve crop yields, optimize resource utilization, and enhance overall agricultural productivity.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92238" y="6229201"/>
            <a:ext cx="9445526" cy="1456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9902" lvl="1" indent="-164951" algn="l">
              <a:lnSpc>
                <a:spcPts val="3562"/>
              </a:lnSpc>
              <a:buFont typeface="Arial"/>
              <a:buChar char="•"/>
            </a:pPr>
            <a:r>
              <a:rPr lang="en-US" sz="2187" dirty="0">
                <a:solidFill>
                  <a:srgbClr val="383838"/>
                </a:solidFill>
                <a:latin typeface="DM Sans"/>
                <a:ea typeface="DM Sans"/>
                <a:cs typeface="DM Sans"/>
                <a:sym typeface="DM Sans"/>
              </a:rPr>
              <a:t>The importance of this project lies in its potential to address the growing global demand for food while adapting to the challenges posed by climate change and resource scarcity.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AFA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6" name="Freeform 6" descr="preencoded.png"/>
          <p:cNvSpPr/>
          <p:nvPr/>
        </p:nvSpPr>
        <p:spPr>
          <a:xfrm>
            <a:off x="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7850237" y="1511499"/>
            <a:ext cx="7442746" cy="968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12"/>
              </a:lnSpc>
            </a:pPr>
            <a:r>
              <a:rPr lang="en-US" sz="5812" dirty="0">
                <a:solidFill>
                  <a:srgbClr val="020202"/>
                </a:solidFill>
                <a:latin typeface="PT Serif"/>
                <a:ea typeface="PT Serif"/>
                <a:cs typeface="PT Serif"/>
                <a:sym typeface="PT Serif"/>
              </a:rPr>
              <a:t>Cont.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7850237" y="3224064"/>
            <a:ext cx="637877" cy="637878"/>
            <a:chOff x="0" y="0"/>
            <a:chExt cx="850503" cy="85050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50392" cy="850519"/>
            </a:xfrm>
            <a:custGeom>
              <a:avLst/>
              <a:gdLst/>
              <a:ahLst/>
              <a:cxnLst/>
              <a:rect l="l" t="t" r="r" b="b"/>
              <a:pathLst>
                <a:path w="850392" h="850519">
                  <a:moveTo>
                    <a:pt x="0" y="56642"/>
                  </a:moveTo>
                  <a:cubicBezTo>
                    <a:pt x="0" y="25400"/>
                    <a:pt x="25400" y="0"/>
                    <a:pt x="56642" y="0"/>
                  </a:cubicBezTo>
                  <a:lnTo>
                    <a:pt x="793750" y="0"/>
                  </a:lnTo>
                  <a:cubicBezTo>
                    <a:pt x="825119" y="0"/>
                    <a:pt x="850392" y="25400"/>
                    <a:pt x="850392" y="56642"/>
                  </a:cubicBezTo>
                  <a:lnTo>
                    <a:pt x="850392" y="793750"/>
                  </a:lnTo>
                  <a:cubicBezTo>
                    <a:pt x="850392" y="825119"/>
                    <a:pt x="824992" y="850392"/>
                    <a:pt x="793750" y="850392"/>
                  </a:cubicBezTo>
                  <a:lnTo>
                    <a:pt x="56642" y="850392"/>
                  </a:lnTo>
                  <a:cubicBezTo>
                    <a:pt x="25400" y="850519"/>
                    <a:pt x="0" y="825119"/>
                    <a:pt x="0" y="793750"/>
                  </a:cubicBezTo>
                  <a:close/>
                </a:path>
              </a:pathLst>
            </a:custGeom>
            <a:solidFill>
              <a:srgbClr val="F2EEEE"/>
            </a:solidFill>
          </p:spPr>
        </p:sp>
      </p:grpSp>
      <p:sp>
        <p:nvSpPr>
          <p:cNvPr id="10" name="TextBox 10"/>
          <p:cNvSpPr txBox="1"/>
          <p:nvPr/>
        </p:nvSpPr>
        <p:spPr>
          <a:xfrm>
            <a:off x="8050114" y="3386286"/>
            <a:ext cx="237976" cy="3799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3500" dirty="0">
                <a:solidFill>
                  <a:srgbClr val="383838"/>
                </a:solidFill>
                <a:latin typeface="PT Serif"/>
                <a:ea typeface="PT Serif"/>
                <a:cs typeface="PT Serif"/>
                <a:sym typeface="PT Serif"/>
              </a:rPr>
              <a:t>1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771632" y="3205014"/>
            <a:ext cx="3659684" cy="9492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25"/>
              </a:lnSpc>
            </a:pPr>
            <a:r>
              <a:rPr lang="en-US" sz="2874" dirty="0">
                <a:solidFill>
                  <a:srgbClr val="383838"/>
                </a:solidFill>
                <a:latin typeface="PT Serif"/>
                <a:ea typeface="PT Serif"/>
                <a:cs typeface="PT Serif"/>
                <a:sym typeface="PT Serif"/>
              </a:rPr>
              <a:t>Crop Recommendation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771632" y="4229100"/>
            <a:ext cx="3659684" cy="23633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dirty="0">
                <a:solidFill>
                  <a:srgbClr val="383838"/>
                </a:solidFill>
                <a:latin typeface="DM Sans"/>
                <a:ea typeface="DM Sans"/>
                <a:cs typeface="DM Sans"/>
                <a:sym typeface="DM Sans"/>
              </a:rPr>
              <a:t>User can provide the soil data from their side and the application will predict which crop should the user grow.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12714834" y="3224064"/>
            <a:ext cx="637877" cy="637878"/>
            <a:chOff x="0" y="0"/>
            <a:chExt cx="850503" cy="850503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50392" cy="850519"/>
            </a:xfrm>
            <a:custGeom>
              <a:avLst/>
              <a:gdLst/>
              <a:ahLst/>
              <a:cxnLst/>
              <a:rect l="l" t="t" r="r" b="b"/>
              <a:pathLst>
                <a:path w="850392" h="850519">
                  <a:moveTo>
                    <a:pt x="0" y="56642"/>
                  </a:moveTo>
                  <a:cubicBezTo>
                    <a:pt x="0" y="25400"/>
                    <a:pt x="25400" y="0"/>
                    <a:pt x="56642" y="0"/>
                  </a:cubicBezTo>
                  <a:lnTo>
                    <a:pt x="793750" y="0"/>
                  </a:lnTo>
                  <a:cubicBezTo>
                    <a:pt x="825119" y="0"/>
                    <a:pt x="850392" y="25400"/>
                    <a:pt x="850392" y="56642"/>
                  </a:cubicBezTo>
                  <a:lnTo>
                    <a:pt x="850392" y="793750"/>
                  </a:lnTo>
                  <a:cubicBezTo>
                    <a:pt x="850392" y="825119"/>
                    <a:pt x="824992" y="850392"/>
                    <a:pt x="793750" y="850392"/>
                  </a:cubicBezTo>
                  <a:lnTo>
                    <a:pt x="56642" y="850392"/>
                  </a:lnTo>
                  <a:cubicBezTo>
                    <a:pt x="25400" y="850519"/>
                    <a:pt x="0" y="825119"/>
                    <a:pt x="0" y="793750"/>
                  </a:cubicBezTo>
                  <a:close/>
                </a:path>
              </a:pathLst>
            </a:custGeom>
            <a:solidFill>
              <a:srgbClr val="F2EEEE"/>
            </a:solidFill>
          </p:spPr>
        </p:sp>
      </p:grpSp>
      <p:sp>
        <p:nvSpPr>
          <p:cNvPr id="15" name="TextBox 15"/>
          <p:cNvSpPr txBox="1"/>
          <p:nvPr/>
        </p:nvSpPr>
        <p:spPr>
          <a:xfrm>
            <a:off x="12914710" y="3386286"/>
            <a:ext cx="237976" cy="3799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3500" dirty="0">
                <a:solidFill>
                  <a:srgbClr val="383838"/>
                </a:solidFill>
                <a:latin typeface="PT Serif"/>
                <a:ea typeface="PT Serif"/>
                <a:cs typeface="PT Serif"/>
                <a:sym typeface="PT Serif"/>
              </a:rPr>
              <a:t>2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3636229" y="3205014"/>
            <a:ext cx="3659684" cy="9492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25"/>
              </a:lnSpc>
            </a:pPr>
            <a:r>
              <a:rPr lang="en-US" sz="2874" dirty="0">
                <a:solidFill>
                  <a:srgbClr val="383838"/>
                </a:solidFill>
                <a:latin typeface="PT Serif"/>
                <a:ea typeface="PT Serif"/>
                <a:cs typeface="PT Serif"/>
                <a:sym typeface="PT Serif"/>
              </a:rPr>
              <a:t>Fertilizer Recommendation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3636229" y="4229100"/>
            <a:ext cx="3659684" cy="19097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dirty="0">
                <a:solidFill>
                  <a:srgbClr val="383838"/>
                </a:solidFill>
                <a:latin typeface="DM Sans"/>
                <a:ea typeface="DM Sans"/>
                <a:cs typeface="DM Sans"/>
                <a:sym typeface="DM Sans"/>
              </a:rPr>
              <a:t>The application will predict what the soil lacks or has excess of and will recommend improvements.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7850237" y="7194947"/>
            <a:ext cx="637877" cy="637878"/>
            <a:chOff x="0" y="0"/>
            <a:chExt cx="850503" cy="850503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50392" cy="850519"/>
            </a:xfrm>
            <a:custGeom>
              <a:avLst/>
              <a:gdLst/>
              <a:ahLst/>
              <a:cxnLst/>
              <a:rect l="l" t="t" r="r" b="b"/>
              <a:pathLst>
                <a:path w="850392" h="850519">
                  <a:moveTo>
                    <a:pt x="0" y="56642"/>
                  </a:moveTo>
                  <a:cubicBezTo>
                    <a:pt x="0" y="25400"/>
                    <a:pt x="25400" y="0"/>
                    <a:pt x="56642" y="0"/>
                  </a:cubicBezTo>
                  <a:lnTo>
                    <a:pt x="793750" y="0"/>
                  </a:lnTo>
                  <a:cubicBezTo>
                    <a:pt x="825119" y="0"/>
                    <a:pt x="850392" y="25400"/>
                    <a:pt x="850392" y="56642"/>
                  </a:cubicBezTo>
                  <a:lnTo>
                    <a:pt x="850392" y="793750"/>
                  </a:lnTo>
                  <a:cubicBezTo>
                    <a:pt x="850392" y="825119"/>
                    <a:pt x="824992" y="850392"/>
                    <a:pt x="793750" y="850392"/>
                  </a:cubicBezTo>
                  <a:lnTo>
                    <a:pt x="56642" y="850392"/>
                  </a:lnTo>
                  <a:cubicBezTo>
                    <a:pt x="25400" y="850519"/>
                    <a:pt x="0" y="825119"/>
                    <a:pt x="0" y="793750"/>
                  </a:cubicBezTo>
                  <a:close/>
                </a:path>
              </a:pathLst>
            </a:custGeom>
            <a:solidFill>
              <a:srgbClr val="F2EEEE"/>
            </a:solidFill>
          </p:spPr>
        </p:sp>
      </p:grpSp>
      <p:sp>
        <p:nvSpPr>
          <p:cNvPr id="20" name="TextBox 20"/>
          <p:cNvSpPr txBox="1"/>
          <p:nvPr/>
        </p:nvSpPr>
        <p:spPr>
          <a:xfrm>
            <a:off x="8050114" y="7357170"/>
            <a:ext cx="237976" cy="3799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3500" dirty="0">
                <a:solidFill>
                  <a:srgbClr val="383838"/>
                </a:solidFill>
                <a:latin typeface="PT Serif"/>
                <a:ea typeface="PT Serif"/>
                <a:cs typeface="PT Serif"/>
                <a:sym typeface="PT Serif"/>
              </a:rPr>
              <a:t>3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8771632" y="7175897"/>
            <a:ext cx="3721299" cy="4841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25"/>
              </a:lnSpc>
            </a:pPr>
            <a:r>
              <a:rPr lang="en-US" sz="2874" dirty="0">
                <a:solidFill>
                  <a:srgbClr val="383838"/>
                </a:solidFill>
                <a:latin typeface="PT Serif"/>
                <a:ea typeface="PT Serif"/>
                <a:cs typeface="PT Serif"/>
                <a:sym typeface="PT Serif"/>
              </a:rPr>
              <a:t>Disease Prediction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8771632" y="7734895"/>
            <a:ext cx="8524131" cy="10025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dirty="0">
                <a:solidFill>
                  <a:srgbClr val="383838"/>
                </a:solidFill>
                <a:latin typeface="DM Sans"/>
                <a:ea typeface="DM Sans"/>
                <a:cs typeface="DM Sans"/>
                <a:sym typeface="DM Sans"/>
              </a:rPr>
              <a:t>The application will predict what disease it is and will also give a little background about the disease and suggestions to cure it.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11" grpId="0"/>
      <p:bldP spid="12" grpId="0"/>
      <p:bldP spid="15" grpId="0"/>
      <p:bldP spid="16" grpId="0"/>
      <p:bldP spid="17" grpId="0"/>
      <p:bldP spid="20" grpId="0"/>
      <p:bldP spid="21" grpId="0"/>
      <p:bldP spid="2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AFA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6" name="Freeform 6" descr="preencoded.png"/>
          <p:cNvSpPr/>
          <p:nvPr/>
        </p:nvSpPr>
        <p:spPr>
          <a:xfrm>
            <a:off x="1143000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960239" y="726876"/>
            <a:ext cx="9509522" cy="1829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62"/>
              </a:lnSpc>
            </a:pPr>
            <a:r>
              <a:rPr lang="en-US" sz="5625" dirty="0">
                <a:solidFill>
                  <a:srgbClr val="020202"/>
                </a:solidFill>
                <a:latin typeface="PT Serif"/>
                <a:ea typeface="PT Serif"/>
                <a:cs typeface="PT Serif"/>
                <a:sym typeface="PT Serif"/>
              </a:rPr>
              <a:t>Challenges in Traditional Farming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960239" y="2967781"/>
            <a:ext cx="4617690" cy="3369766"/>
            <a:chOff x="0" y="0"/>
            <a:chExt cx="6156920" cy="449302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156960" cy="4493006"/>
            </a:xfrm>
            <a:custGeom>
              <a:avLst/>
              <a:gdLst/>
              <a:ahLst/>
              <a:cxnLst/>
              <a:rect l="l" t="t" r="r" b="b"/>
              <a:pathLst>
                <a:path w="6156960" h="4493006">
                  <a:moveTo>
                    <a:pt x="0" y="54864"/>
                  </a:moveTo>
                  <a:cubicBezTo>
                    <a:pt x="0" y="24511"/>
                    <a:pt x="24511" y="0"/>
                    <a:pt x="54864" y="0"/>
                  </a:cubicBezTo>
                  <a:lnTo>
                    <a:pt x="6102096" y="0"/>
                  </a:lnTo>
                  <a:cubicBezTo>
                    <a:pt x="6132449" y="0"/>
                    <a:pt x="6156960" y="24511"/>
                    <a:pt x="6156960" y="54864"/>
                  </a:cubicBezTo>
                  <a:lnTo>
                    <a:pt x="6156960" y="4438142"/>
                  </a:lnTo>
                  <a:cubicBezTo>
                    <a:pt x="6156960" y="4468495"/>
                    <a:pt x="6132449" y="4493006"/>
                    <a:pt x="6102096" y="4493006"/>
                  </a:cubicBezTo>
                  <a:lnTo>
                    <a:pt x="54864" y="4493006"/>
                  </a:lnTo>
                  <a:cubicBezTo>
                    <a:pt x="24511" y="4493006"/>
                    <a:pt x="0" y="4468495"/>
                    <a:pt x="0" y="4438142"/>
                  </a:cubicBezTo>
                  <a:close/>
                </a:path>
              </a:pathLst>
            </a:custGeom>
            <a:solidFill>
              <a:srgbClr val="F2EEEE"/>
            </a:solidFill>
          </p:spPr>
        </p:sp>
      </p:grpSp>
      <p:sp>
        <p:nvSpPr>
          <p:cNvPr id="10" name="TextBox 10"/>
          <p:cNvSpPr txBox="1"/>
          <p:nvPr/>
        </p:nvSpPr>
        <p:spPr>
          <a:xfrm>
            <a:off x="1234529" y="3242072"/>
            <a:ext cx="4069110" cy="900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812" dirty="0">
                <a:solidFill>
                  <a:srgbClr val="383838"/>
                </a:solidFill>
                <a:latin typeface="PT Serif"/>
                <a:ea typeface="PT Serif"/>
                <a:cs typeface="PT Serif"/>
                <a:sym typeface="PT Serif"/>
              </a:rPr>
              <a:t>Inefficient Crop Selection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34529" y="4221361"/>
            <a:ext cx="4069110" cy="18418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125" dirty="0">
                <a:solidFill>
                  <a:srgbClr val="383838"/>
                </a:solidFill>
                <a:latin typeface="DM Sans"/>
                <a:ea typeface="DM Sans"/>
                <a:cs typeface="DM Sans"/>
                <a:sym typeface="DM Sans"/>
              </a:rPr>
              <a:t>Farmers often struggle to choose the right crops for their local conditions, leading to suboptimal yields.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5852220" y="2967781"/>
            <a:ext cx="4617690" cy="3369766"/>
            <a:chOff x="0" y="0"/>
            <a:chExt cx="6156920" cy="449302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156960" cy="4493006"/>
            </a:xfrm>
            <a:custGeom>
              <a:avLst/>
              <a:gdLst/>
              <a:ahLst/>
              <a:cxnLst/>
              <a:rect l="l" t="t" r="r" b="b"/>
              <a:pathLst>
                <a:path w="6156960" h="4493006">
                  <a:moveTo>
                    <a:pt x="0" y="54864"/>
                  </a:moveTo>
                  <a:cubicBezTo>
                    <a:pt x="0" y="24511"/>
                    <a:pt x="24511" y="0"/>
                    <a:pt x="54864" y="0"/>
                  </a:cubicBezTo>
                  <a:lnTo>
                    <a:pt x="6102096" y="0"/>
                  </a:lnTo>
                  <a:cubicBezTo>
                    <a:pt x="6132449" y="0"/>
                    <a:pt x="6156960" y="24511"/>
                    <a:pt x="6156960" y="54864"/>
                  </a:cubicBezTo>
                  <a:lnTo>
                    <a:pt x="6156960" y="4438142"/>
                  </a:lnTo>
                  <a:cubicBezTo>
                    <a:pt x="6156960" y="4468495"/>
                    <a:pt x="6132449" y="4493006"/>
                    <a:pt x="6102096" y="4493006"/>
                  </a:cubicBezTo>
                  <a:lnTo>
                    <a:pt x="54864" y="4493006"/>
                  </a:lnTo>
                  <a:cubicBezTo>
                    <a:pt x="24511" y="4493006"/>
                    <a:pt x="0" y="4468495"/>
                    <a:pt x="0" y="4438142"/>
                  </a:cubicBezTo>
                  <a:close/>
                </a:path>
              </a:pathLst>
            </a:custGeom>
            <a:solidFill>
              <a:srgbClr val="F2EEEE"/>
            </a:solidFill>
          </p:spPr>
        </p:sp>
      </p:grpSp>
      <p:sp>
        <p:nvSpPr>
          <p:cNvPr id="14" name="TextBox 14"/>
          <p:cNvSpPr txBox="1"/>
          <p:nvPr/>
        </p:nvSpPr>
        <p:spPr>
          <a:xfrm>
            <a:off x="6126510" y="3242072"/>
            <a:ext cx="3601342" cy="450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812">
                <a:solidFill>
                  <a:srgbClr val="383838"/>
                </a:solidFill>
                <a:latin typeface="PT Serif"/>
                <a:ea typeface="PT Serif"/>
                <a:cs typeface="PT Serif"/>
                <a:sym typeface="PT Serif"/>
              </a:rPr>
              <a:t>Overuse of Fertilizers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126510" y="3771156"/>
            <a:ext cx="4069110" cy="14028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125">
                <a:solidFill>
                  <a:srgbClr val="383838"/>
                </a:solidFill>
                <a:latin typeface="DM Sans"/>
                <a:ea typeface="DM Sans"/>
                <a:cs typeface="DM Sans"/>
                <a:sym typeface="DM Sans"/>
              </a:rPr>
              <a:t>Indiscriminate use of fertilizers can harm the environment and lead to soil degradation.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960239" y="6611839"/>
            <a:ext cx="4617690" cy="2919561"/>
            <a:chOff x="0" y="0"/>
            <a:chExt cx="6156920" cy="3892748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156833" cy="3892677"/>
            </a:xfrm>
            <a:custGeom>
              <a:avLst/>
              <a:gdLst/>
              <a:ahLst/>
              <a:cxnLst/>
              <a:rect l="l" t="t" r="r" b="b"/>
              <a:pathLst>
                <a:path w="6156833" h="3892677">
                  <a:moveTo>
                    <a:pt x="0" y="54864"/>
                  </a:moveTo>
                  <a:cubicBezTo>
                    <a:pt x="0" y="24511"/>
                    <a:pt x="24511" y="0"/>
                    <a:pt x="54864" y="0"/>
                  </a:cubicBezTo>
                  <a:lnTo>
                    <a:pt x="6101969" y="0"/>
                  </a:lnTo>
                  <a:cubicBezTo>
                    <a:pt x="6132322" y="0"/>
                    <a:pt x="6156833" y="24511"/>
                    <a:pt x="6156833" y="54864"/>
                  </a:cubicBezTo>
                  <a:lnTo>
                    <a:pt x="6156833" y="3837813"/>
                  </a:lnTo>
                  <a:cubicBezTo>
                    <a:pt x="6156833" y="3868166"/>
                    <a:pt x="6132322" y="3892677"/>
                    <a:pt x="6101969" y="3892677"/>
                  </a:cubicBezTo>
                  <a:lnTo>
                    <a:pt x="54864" y="3892677"/>
                  </a:lnTo>
                  <a:cubicBezTo>
                    <a:pt x="24511" y="3892677"/>
                    <a:pt x="0" y="3868166"/>
                    <a:pt x="0" y="3837813"/>
                  </a:cubicBezTo>
                  <a:close/>
                </a:path>
              </a:pathLst>
            </a:custGeom>
            <a:solidFill>
              <a:srgbClr val="F2EEEE"/>
            </a:solidFill>
          </p:spPr>
        </p:sp>
      </p:grpSp>
      <p:sp>
        <p:nvSpPr>
          <p:cNvPr id="18" name="TextBox 18"/>
          <p:cNvSpPr txBox="1"/>
          <p:nvPr/>
        </p:nvSpPr>
        <p:spPr>
          <a:xfrm>
            <a:off x="1234529" y="6886129"/>
            <a:ext cx="3601342" cy="450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812">
                <a:solidFill>
                  <a:srgbClr val="383838"/>
                </a:solidFill>
                <a:latin typeface="PT Serif"/>
                <a:ea typeface="PT Serif"/>
                <a:cs typeface="PT Serif"/>
                <a:sym typeface="PT Serif"/>
              </a:rPr>
              <a:t>Disease Outbreaks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234529" y="7415212"/>
            <a:ext cx="4069110" cy="18418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125">
                <a:solidFill>
                  <a:srgbClr val="383838"/>
                </a:solidFill>
                <a:latin typeface="DM Sans"/>
                <a:ea typeface="DM Sans"/>
                <a:cs typeface="DM Sans"/>
                <a:sym typeface="DM Sans"/>
              </a:rPr>
              <a:t>Crop diseases can devastate yields, and traditional methods often fail to detect and prevent them in time.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5852220" y="6611839"/>
            <a:ext cx="4617690" cy="2919561"/>
            <a:chOff x="0" y="0"/>
            <a:chExt cx="6156920" cy="3892748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6156833" cy="3892677"/>
            </a:xfrm>
            <a:custGeom>
              <a:avLst/>
              <a:gdLst/>
              <a:ahLst/>
              <a:cxnLst/>
              <a:rect l="l" t="t" r="r" b="b"/>
              <a:pathLst>
                <a:path w="6156833" h="3892677">
                  <a:moveTo>
                    <a:pt x="0" y="54864"/>
                  </a:moveTo>
                  <a:cubicBezTo>
                    <a:pt x="0" y="24511"/>
                    <a:pt x="24511" y="0"/>
                    <a:pt x="54864" y="0"/>
                  </a:cubicBezTo>
                  <a:lnTo>
                    <a:pt x="6101969" y="0"/>
                  </a:lnTo>
                  <a:cubicBezTo>
                    <a:pt x="6132322" y="0"/>
                    <a:pt x="6156833" y="24511"/>
                    <a:pt x="6156833" y="54864"/>
                  </a:cubicBezTo>
                  <a:lnTo>
                    <a:pt x="6156833" y="3837813"/>
                  </a:lnTo>
                  <a:cubicBezTo>
                    <a:pt x="6156833" y="3868166"/>
                    <a:pt x="6132322" y="3892677"/>
                    <a:pt x="6101969" y="3892677"/>
                  </a:cubicBezTo>
                  <a:lnTo>
                    <a:pt x="54864" y="3892677"/>
                  </a:lnTo>
                  <a:cubicBezTo>
                    <a:pt x="24511" y="3892677"/>
                    <a:pt x="0" y="3868166"/>
                    <a:pt x="0" y="3837813"/>
                  </a:cubicBezTo>
                  <a:close/>
                </a:path>
              </a:pathLst>
            </a:custGeom>
            <a:solidFill>
              <a:srgbClr val="F2EEEE"/>
            </a:solidFill>
          </p:spPr>
        </p:sp>
      </p:grpSp>
      <p:sp>
        <p:nvSpPr>
          <p:cNvPr id="22" name="TextBox 22"/>
          <p:cNvSpPr txBox="1"/>
          <p:nvPr/>
        </p:nvSpPr>
        <p:spPr>
          <a:xfrm>
            <a:off x="6126510" y="6886129"/>
            <a:ext cx="3683050" cy="450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812">
                <a:solidFill>
                  <a:srgbClr val="383838"/>
                </a:solidFill>
                <a:latin typeface="PT Serif"/>
                <a:ea typeface="PT Serif"/>
                <a:cs typeface="PT Serif"/>
                <a:sym typeface="PT Serif"/>
              </a:rPr>
              <a:t>Unpredictable Weather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6126510" y="7415212"/>
            <a:ext cx="4069110" cy="18418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125">
                <a:solidFill>
                  <a:srgbClr val="383838"/>
                </a:solidFill>
                <a:latin typeface="DM Sans"/>
                <a:ea typeface="DM Sans"/>
                <a:cs typeface="DM Sans"/>
                <a:sym typeface="DM Sans"/>
              </a:rPr>
              <a:t>Changing climate patterns make it increasingly challenging for farmers to plan and adapt their practices.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11" grpId="0"/>
      <p:bldP spid="14" grpId="0"/>
      <p:bldP spid="15" grpId="0"/>
      <p:bldP spid="18" grpId="0"/>
      <p:bldP spid="19" grpId="0"/>
      <p:bldP spid="22" grpId="0"/>
      <p:bldP spid="2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AFA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992238" y="2871044"/>
            <a:ext cx="7442746" cy="968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12"/>
              </a:lnSpc>
            </a:pPr>
            <a:r>
              <a:rPr lang="en-US" sz="5812" dirty="0">
                <a:solidFill>
                  <a:srgbClr val="020202"/>
                </a:solidFill>
                <a:latin typeface="PT Serif"/>
                <a:ea typeface="PT Serif"/>
                <a:cs typeface="PT Serif"/>
                <a:sym typeface="PT Serif"/>
              </a:rPr>
              <a:t>Objectives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92238" y="4529137"/>
            <a:ext cx="4414094" cy="484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25"/>
              </a:lnSpc>
            </a:pPr>
            <a:r>
              <a:rPr lang="en-US" sz="2874" dirty="0">
                <a:solidFill>
                  <a:srgbClr val="020202"/>
                </a:solidFill>
                <a:latin typeface="PT Serif"/>
                <a:ea typeface="PT Serif"/>
                <a:cs typeface="PT Serif"/>
                <a:sym typeface="PT Serif"/>
              </a:rPr>
              <a:t>Productivity Enhancement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92238" y="5201542"/>
            <a:ext cx="4972645" cy="1456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dirty="0">
                <a:solidFill>
                  <a:srgbClr val="383838"/>
                </a:solidFill>
                <a:latin typeface="DM Sans"/>
                <a:ea typeface="DM Sans"/>
                <a:cs typeface="DM Sans"/>
                <a:sym typeface="DM Sans"/>
              </a:rPr>
              <a:t>Maximize crop yields through optimized resource allocation and cultivation practices.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666160" y="4529137"/>
            <a:ext cx="4357836" cy="484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25"/>
              </a:lnSpc>
            </a:pPr>
            <a:r>
              <a:rPr lang="en-US" sz="2874" dirty="0">
                <a:solidFill>
                  <a:srgbClr val="020202"/>
                </a:solidFill>
                <a:latin typeface="PT Serif"/>
                <a:ea typeface="PT Serif"/>
                <a:cs typeface="PT Serif"/>
                <a:sym typeface="PT Serif"/>
              </a:rPr>
              <a:t>Resource Waste Reduction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666160" y="5201542"/>
            <a:ext cx="4972645" cy="1456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dirty="0">
                <a:solidFill>
                  <a:srgbClr val="383838"/>
                </a:solidFill>
                <a:latin typeface="DM Sans"/>
                <a:ea typeface="DM Sans"/>
                <a:cs typeface="DM Sans"/>
                <a:sym typeface="DM Sans"/>
              </a:rPr>
              <a:t>Minimize the use of water, fertilizers, and pesticides, promoting sustainable farming.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340084" y="4529137"/>
            <a:ext cx="4972645" cy="9492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25"/>
              </a:lnSpc>
            </a:pPr>
            <a:r>
              <a:rPr lang="en-US" sz="2874" dirty="0">
                <a:solidFill>
                  <a:srgbClr val="020202"/>
                </a:solidFill>
                <a:latin typeface="PT Serif"/>
                <a:ea typeface="PT Serif"/>
                <a:cs typeface="PT Serif"/>
                <a:sym typeface="PT Serif"/>
              </a:rPr>
              <a:t>Disease Detection and Recommendations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340084" y="5666631"/>
            <a:ext cx="4972645" cy="1456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dirty="0">
                <a:solidFill>
                  <a:srgbClr val="383838"/>
                </a:solidFill>
                <a:latin typeface="DM Sans"/>
                <a:ea typeface="DM Sans"/>
                <a:cs typeface="DM Sans"/>
                <a:sym typeface="DM Sans"/>
              </a:rPr>
              <a:t>Provide farmers with timely and accurate insights for disease prevention and management.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1" grpId="0"/>
      <p:bldP spid="1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AFA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6" name="Freeform 6" descr="preencoded.png"/>
          <p:cNvSpPr/>
          <p:nvPr/>
        </p:nvSpPr>
        <p:spPr>
          <a:xfrm>
            <a:off x="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7771656" y="1117401"/>
            <a:ext cx="6852642" cy="8755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87"/>
              </a:lnSpc>
            </a:pPr>
            <a:r>
              <a:rPr lang="en-US" sz="5374" dirty="0">
                <a:solidFill>
                  <a:srgbClr val="020202"/>
                </a:solidFill>
                <a:latin typeface="PT Serif"/>
                <a:ea typeface="PT Serif"/>
                <a:cs typeface="PT Serif"/>
                <a:sym typeface="PT Serif"/>
              </a:rPr>
              <a:t>System Architecture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8148935" y="2384524"/>
            <a:ext cx="28575" cy="6765875"/>
            <a:chOff x="0" y="0"/>
            <a:chExt cx="38100" cy="902116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8100" cy="9021191"/>
            </a:xfrm>
            <a:custGeom>
              <a:avLst/>
              <a:gdLst/>
              <a:ahLst/>
              <a:cxnLst/>
              <a:rect l="l" t="t" r="r" b="b"/>
              <a:pathLst>
                <a:path w="38100" h="9021191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cubicBezTo>
                    <a:pt x="29591" y="0"/>
                    <a:pt x="38100" y="8509"/>
                    <a:pt x="38100" y="19050"/>
                  </a:cubicBezTo>
                  <a:lnTo>
                    <a:pt x="38100" y="9002141"/>
                  </a:lnTo>
                  <a:cubicBezTo>
                    <a:pt x="38100" y="9012682"/>
                    <a:pt x="29591" y="9021191"/>
                    <a:pt x="19050" y="9021191"/>
                  </a:cubicBezTo>
                  <a:cubicBezTo>
                    <a:pt x="8509" y="9021191"/>
                    <a:pt x="0" y="9012682"/>
                    <a:pt x="0" y="9002141"/>
                  </a:cubicBezTo>
                  <a:close/>
                </a:path>
              </a:pathLst>
            </a:custGeom>
            <a:solidFill>
              <a:srgbClr val="D8D4D4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8428285" y="2957512"/>
            <a:ext cx="913656" cy="28575"/>
            <a:chOff x="0" y="0"/>
            <a:chExt cx="1218208" cy="381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218184" cy="38100"/>
            </a:xfrm>
            <a:custGeom>
              <a:avLst/>
              <a:gdLst/>
              <a:ahLst/>
              <a:cxnLst/>
              <a:rect l="l" t="t" r="r" b="b"/>
              <a:pathLst>
                <a:path w="1218184" h="38100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lnTo>
                    <a:pt x="1199134" y="0"/>
                  </a:lnTo>
                  <a:cubicBezTo>
                    <a:pt x="1209675" y="0"/>
                    <a:pt x="1218184" y="8509"/>
                    <a:pt x="1218184" y="19050"/>
                  </a:cubicBezTo>
                  <a:cubicBezTo>
                    <a:pt x="1218184" y="29591"/>
                    <a:pt x="1209675" y="38100"/>
                    <a:pt x="1199134" y="38100"/>
                  </a:cubicBezTo>
                  <a:lnTo>
                    <a:pt x="19050" y="38100"/>
                  </a:lnTo>
                  <a:cubicBezTo>
                    <a:pt x="8509" y="38100"/>
                    <a:pt x="0" y="29591"/>
                    <a:pt x="0" y="19050"/>
                  </a:cubicBezTo>
                  <a:close/>
                </a:path>
              </a:pathLst>
            </a:custGeom>
            <a:solidFill>
              <a:srgbClr val="D8D4D4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7869585" y="2678162"/>
            <a:ext cx="587276" cy="587276"/>
            <a:chOff x="0" y="0"/>
            <a:chExt cx="783035" cy="78303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783082" cy="783082"/>
            </a:xfrm>
            <a:custGeom>
              <a:avLst/>
              <a:gdLst/>
              <a:ahLst/>
              <a:cxnLst/>
              <a:rect l="l" t="t" r="r" b="b"/>
              <a:pathLst>
                <a:path w="783082" h="783082">
                  <a:moveTo>
                    <a:pt x="0" y="52197"/>
                  </a:moveTo>
                  <a:cubicBezTo>
                    <a:pt x="0" y="23368"/>
                    <a:pt x="23368" y="0"/>
                    <a:pt x="52197" y="0"/>
                  </a:cubicBezTo>
                  <a:lnTo>
                    <a:pt x="730885" y="0"/>
                  </a:lnTo>
                  <a:cubicBezTo>
                    <a:pt x="759714" y="0"/>
                    <a:pt x="783082" y="23368"/>
                    <a:pt x="783082" y="52197"/>
                  </a:cubicBezTo>
                  <a:lnTo>
                    <a:pt x="783082" y="730885"/>
                  </a:lnTo>
                  <a:cubicBezTo>
                    <a:pt x="783082" y="759714"/>
                    <a:pt x="759714" y="783082"/>
                    <a:pt x="730885" y="783082"/>
                  </a:cubicBezTo>
                  <a:lnTo>
                    <a:pt x="52197" y="783082"/>
                  </a:lnTo>
                  <a:cubicBezTo>
                    <a:pt x="23368" y="783082"/>
                    <a:pt x="0" y="759714"/>
                    <a:pt x="0" y="730885"/>
                  </a:cubicBezTo>
                  <a:close/>
                </a:path>
              </a:pathLst>
            </a:custGeom>
            <a:solidFill>
              <a:srgbClr val="F2EEEE"/>
            </a:solidFill>
          </p:spPr>
        </p:sp>
      </p:grpSp>
      <p:sp>
        <p:nvSpPr>
          <p:cNvPr id="14" name="TextBox 14"/>
          <p:cNvSpPr txBox="1"/>
          <p:nvPr/>
        </p:nvSpPr>
        <p:spPr>
          <a:xfrm>
            <a:off x="8053536" y="2842320"/>
            <a:ext cx="219224" cy="3350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87"/>
              </a:lnSpc>
            </a:pPr>
            <a:r>
              <a:rPr lang="en-US" sz="3187" dirty="0">
                <a:solidFill>
                  <a:srgbClr val="383838"/>
                </a:solidFill>
                <a:latin typeface="PT Serif"/>
                <a:ea typeface="PT Serif"/>
                <a:cs typeface="PT Serif"/>
                <a:sym typeface="PT Serif"/>
              </a:rPr>
              <a:t>1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598967" y="2626519"/>
            <a:ext cx="3426321" cy="4472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687" dirty="0">
                <a:solidFill>
                  <a:srgbClr val="383838"/>
                </a:solidFill>
                <a:latin typeface="PT Serif"/>
                <a:ea typeface="PT Serif"/>
                <a:cs typeface="PT Serif"/>
                <a:sym typeface="PT Serif"/>
              </a:rPr>
              <a:t>Data Collection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598967" y="3144590"/>
            <a:ext cx="7775376" cy="920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000" dirty="0">
                <a:solidFill>
                  <a:srgbClr val="383838"/>
                </a:solidFill>
                <a:latin typeface="DM Sans"/>
                <a:ea typeface="DM Sans"/>
                <a:cs typeface="DM Sans"/>
                <a:sym typeface="DM Sans"/>
              </a:rPr>
              <a:t>Gather soil, climate, crop and disease image data from agricultural databases and  Agriculture Training Institute (A.T.I).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8428285" y="5160615"/>
            <a:ext cx="913656" cy="28575"/>
            <a:chOff x="0" y="0"/>
            <a:chExt cx="1218208" cy="381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218184" cy="38100"/>
            </a:xfrm>
            <a:custGeom>
              <a:avLst/>
              <a:gdLst/>
              <a:ahLst/>
              <a:cxnLst/>
              <a:rect l="l" t="t" r="r" b="b"/>
              <a:pathLst>
                <a:path w="1218184" h="38100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lnTo>
                    <a:pt x="1199134" y="0"/>
                  </a:lnTo>
                  <a:cubicBezTo>
                    <a:pt x="1209675" y="0"/>
                    <a:pt x="1218184" y="8509"/>
                    <a:pt x="1218184" y="19050"/>
                  </a:cubicBezTo>
                  <a:cubicBezTo>
                    <a:pt x="1218184" y="29591"/>
                    <a:pt x="1209675" y="38100"/>
                    <a:pt x="1199134" y="38100"/>
                  </a:cubicBezTo>
                  <a:lnTo>
                    <a:pt x="19050" y="38100"/>
                  </a:lnTo>
                  <a:cubicBezTo>
                    <a:pt x="8509" y="38100"/>
                    <a:pt x="0" y="29591"/>
                    <a:pt x="0" y="19050"/>
                  </a:cubicBezTo>
                  <a:close/>
                </a:path>
              </a:pathLst>
            </a:custGeom>
            <a:solidFill>
              <a:srgbClr val="D8D4D4"/>
            </a:solidFill>
          </p:spPr>
        </p:sp>
      </p:grpSp>
      <p:grpSp>
        <p:nvGrpSpPr>
          <p:cNvPr id="19" name="Group 19"/>
          <p:cNvGrpSpPr/>
          <p:nvPr/>
        </p:nvGrpSpPr>
        <p:grpSpPr>
          <a:xfrm>
            <a:off x="7869585" y="4881265"/>
            <a:ext cx="587276" cy="587276"/>
            <a:chOff x="0" y="0"/>
            <a:chExt cx="783035" cy="783035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783082" cy="783082"/>
            </a:xfrm>
            <a:custGeom>
              <a:avLst/>
              <a:gdLst/>
              <a:ahLst/>
              <a:cxnLst/>
              <a:rect l="l" t="t" r="r" b="b"/>
              <a:pathLst>
                <a:path w="783082" h="783082">
                  <a:moveTo>
                    <a:pt x="0" y="52197"/>
                  </a:moveTo>
                  <a:cubicBezTo>
                    <a:pt x="0" y="23368"/>
                    <a:pt x="23368" y="0"/>
                    <a:pt x="52197" y="0"/>
                  </a:cubicBezTo>
                  <a:lnTo>
                    <a:pt x="730885" y="0"/>
                  </a:lnTo>
                  <a:cubicBezTo>
                    <a:pt x="759714" y="0"/>
                    <a:pt x="783082" y="23368"/>
                    <a:pt x="783082" y="52197"/>
                  </a:cubicBezTo>
                  <a:lnTo>
                    <a:pt x="783082" y="730885"/>
                  </a:lnTo>
                  <a:cubicBezTo>
                    <a:pt x="783082" y="759714"/>
                    <a:pt x="759714" y="783082"/>
                    <a:pt x="730885" y="783082"/>
                  </a:cubicBezTo>
                  <a:lnTo>
                    <a:pt x="52197" y="783082"/>
                  </a:lnTo>
                  <a:cubicBezTo>
                    <a:pt x="23368" y="783082"/>
                    <a:pt x="0" y="759714"/>
                    <a:pt x="0" y="730885"/>
                  </a:cubicBezTo>
                  <a:close/>
                </a:path>
              </a:pathLst>
            </a:custGeom>
            <a:solidFill>
              <a:srgbClr val="F2EEEE"/>
            </a:solidFill>
          </p:spPr>
        </p:sp>
      </p:grpSp>
      <p:sp>
        <p:nvSpPr>
          <p:cNvPr id="21" name="TextBox 21"/>
          <p:cNvSpPr txBox="1"/>
          <p:nvPr/>
        </p:nvSpPr>
        <p:spPr>
          <a:xfrm>
            <a:off x="8053536" y="5045423"/>
            <a:ext cx="219224" cy="335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87"/>
              </a:lnSpc>
            </a:pPr>
            <a:r>
              <a:rPr lang="en-US" sz="3187" dirty="0">
                <a:solidFill>
                  <a:srgbClr val="383838"/>
                </a:solidFill>
                <a:latin typeface="PT Serif"/>
                <a:ea typeface="PT Serif"/>
                <a:cs typeface="PT Serif"/>
                <a:sym typeface="PT Serif"/>
              </a:rPr>
              <a:t>2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9598967" y="4829621"/>
            <a:ext cx="3932188" cy="4472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687" dirty="0">
                <a:solidFill>
                  <a:srgbClr val="383838"/>
                </a:solidFill>
                <a:latin typeface="PT Serif"/>
                <a:ea typeface="PT Serif"/>
                <a:cs typeface="PT Serif"/>
                <a:sym typeface="PT Serif"/>
              </a:rPr>
              <a:t>Machine Learning Models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9598967" y="5347693"/>
            <a:ext cx="7775376" cy="13385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000" dirty="0">
                <a:solidFill>
                  <a:srgbClr val="383838"/>
                </a:solidFill>
                <a:latin typeface="DM Sans"/>
                <a:ea typeface="DM Sans"/>
                <a:cs typeface="DM Sans"/>
                <a:sym typeface="DM Sans"/>
              </a:rPr>
              <a:t>We employ advanced algorithms to analyze the collected data and provide insights for crop, fertilizer, and disease management.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8428285" y="7781330"/>
            <a:ext cx="913656" cy="28575"/>
            <a:chOff x="0" y="0"/>
            <a:chExt cx="1218208" cy="381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218184" cy="38100"/>
            </a:xfrm>
            <a:custGeom>
              <a:avLst/>
              <a:gdLst/>
              <a:ahLst/>
              <a:cxnLst/>
              <a:rect l="l" t="t" r="r" b="b"/>
              <a:pathLst>
                <a:path w="1218184" h="38100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lnTo>
                    <a:pt x="1199134" y="0"/>
                  </a:lnTo>
                  <a:cubicBezTo>
                    <a:pt x="1209675" y="0"/>
                    <a:pt x="1218184" y="8509"/>
                    <a:pt x="1218184" y="19050"/>
                  </a:cubicBezTo>
                  <a:cubicBezTo>
                    <a:pt x="1218184" y="29591"/>
                    <a:pt x="1209675" y="38100"/>
                    <a:pt x="1199134" y="38100"/>
                  </a:cubicBezTo>
                  <a:lnTo>
                    <a:pt x="19050" y="38100"/>
                  </a:lnTo>
                  <a:cubicBezTo>
                    <a:pt x="8509" y="38100"/>
                    <a:pt x="0" y="29591"/>
                    <a:pt x="0" y="19050"/>
                  </a:cubicBezTo>
                  <a:close/>
                </a:path>
              </a:pathLst>
            </a:custGeom>
            <a:solidFill>
              <a:srgbClr val="D8D4D4"/>
            </a:solidFill>
          </p:spPr>
        </p:sp>
      </p:grpSp>
      <p:grpSp>
        <p:nvGrpSpPr>
          <p:cNvPr id="26" name="Group 26"/>
          <p:cNvGrpSpPr/>
          <p:nvPr/>
        </p:nvGrpSpPr>
        <p:grpSpPr>
          <a:xfrm>
            <a:off x="7869585" y="7501979"/>
            <a:ext cx="587276" cy="587276"/>
            <a:chOff x="0" y="0"/>
            <a:chExt cx="783035" cy="783035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783082" cy="783082"/>
            </a:xfrm>
            <a:custGeom>
              <a:avLst/>
              <a:gdLst/>
              <a:ahLst/>
              <a:cxnLst/>
              <a:rect l="l" t="t" r="r" b="b"/>
              <a:pathLst>
                <a:path w="783082" h="783082">
                  <a:moveTo>
                    <a:pt x="0" y="52197"/>
                  </a:moveTo>
                  <a:cubicBezTo>
                    <a:pt x="0" y="23368"/>
                    <a:pt x="23368" y="0"/>
                    <a:pt x="52197" y="0"/>
                  </a:cubicBezTo>
                  <a:lnTo>
                    <a:pt x="730885" y="0"/>
                  </a:lnTo>
                  <a:cubicBezTo>
                    <a:pt x="759714" y="0"/>
                    <a:pt x="783082" y="23368"/>
                    <a:pt x="783082" y="52197"/>
                  </a:cubicBezTo>
                  <a:lnTo>
                    <a:pt x="783082" y="730885"/>
                  </a:lnTo>
                  <a:cubicBezTo>
                    <a:pt x="783082" y="759714"/>
                    <a:pt x="759714" y="783082"/>
                    <a:pt x="730885" y="783082"/>
                  </a:cubicBezTo>
                  <a:lnTo>
                    <a:pt x="52197" y="783082"/>
                  </a:lnTo>
                  <a:cubicBezTo>
                    <a:pt x="23368" y="783082"/>
                    <a:pt x="0" y="759714"/>
                    <a:pt x="0" y="730885"/>
                  </a:cubicBezTo>
                  <a:close/>
                </a:path>
              </a:pathLst>
            </a:custGeom>
            <a:solidFill>
              <a:srgbClr val="F2EEEE"/>
            </a:solidFill>
          </p:spPr>
        </p:sp>
      </p:grpSp>
      <p:sp>
        <p:nvSpPr>
          <p:cNvPr id="28" name="TextBox 28"/>
          <p:cNvSpPr txBox="1"/>
          <p:nvPr/>
        </p:nvSpPr>
        <p:spPr>
          <a:xfrm>
            <a:off x="8053536" y="7666136"/>
            <a:ext cx="219224" cy="335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87"/>
              </a:lnSpc>
            </a:pPr>
            <a:r>
              <a:rPr lang="en-US" sz="3187" dirty="0">
                <a:solidFill>
                  <a:srgbClr val="383838"/>
                </a:solidFill>
                <a:latin typeface="PT Serif"/>
                <a:ea typeface="PT Serif"/>
                <a:cs typeface="PT Serif"/>
                <a:sym typeface="PT Serif"/>
              </a:rPr>
              <a:t>3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9598967" y="7450336"/>
            <a:ext cx="3426321" cy="4472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687" dirty="0">
                <a:solidFill>
                  <a:srgbClr val="383838"/>
                </a:solidFill>
                <a:latin typeface="PT Serif"/>
                <a:ea typeface="PT Serif"/>
                <a:cs typeface="PT Serif"/>
                <a:sym typeface="PT Serif"/>
              </a:rPr>
              <a:t>Farmer Interface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9598967" y="7968406"/>
            <a:ext cx="7775376" cy="920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000" dirty="0">
                <a:solidFill>
                  <a:srgbClr val="383838"/>
                </a:solidFill>
                <a:latin typeface="DM Sans"/>
                <a:ea typeface="DM Sans"/>
                <a:cs typeface="DM Sans"/>
                <a:sym typeface="DM Sans"/>
              </a:rPr>
              <a:t>Farmers can access our user-friendly platform to receive personalized recommendations and make informed decisions.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4" grpId="0"/>
      <p:bldP spid="15" grpId="0"/>
      <p:bldP spid="16" grpId="0"/>
      <p:bldP spid="21" grpId="0"/>
      <p:bldP spid="22" grpId="0"/>
      <p:bldP spid="23" grpId="0"/>
      <p:bldP spid="28" grpId="0"/>
      <p:bldP spid="29" grpId="0"/>
      <p:bldP spid="3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AFA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6" name="Freeform 6" descr="preencoded.png"/>
          <p:cNvSpPr/>
          <p:nvPr/>
        </p:nvSpPr>
        <p:spPr>
          <a:xfrm>
            <a:off x="0" y="0"/>
            <a:ext cx="18288000" cy="3328393"/>
          </a:xfrm>
          <a:custGeom>
            <a:avLst/>
            <a:gdLst/>
            <a:ahLst/>
            <a:cxnLst/>
            <a:rect l="l" t="t" r="r" b="b"/>
            <a:pathLst>
              <a:path w="18288000" h="3328393">
                <a:moveTo>
                  <a:pt x="0" y="0"/>
                </a:moveTo>
                <a:lnTo>
                  <a:pt x="18288000" y="0"/>
                </a:lnTo>
                <a:lnTo>
                  <a:pt x="18288000" y="3328393"/>
                </a:lnTo>
                <a:lnTo>
                  <a:pt x="0" y="332839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62" r="-62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931961" y="4251126"/>
            <a:ext cx="6989712" cy="892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75"/>
              </a:lnSpc>
            </a:pPr>
            <a:r>
              <a:rPr lang="en-US" sz="5500" dirty="0">
                <a:solidFill>
                  <a:srgbClr val="020202"/>
                </a:solidFill>
                <a:latin typeface="PT Serif"/>
                <a:ea typeface="PT Serif"/>
                <a:cs typeface="PT Serif"/>
                <a:sym typeface="PT Serif"/>
              </a:rPr>
              <a:t>Data Collection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927199" y="5538490"/>
            <a:ext cx="16433601" cy="3086100"/>
            <a:chOff x="0" y="0"/>
            <a:chExt cx="21911468" cy="4114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911436" cy="4114800"/>
            </a:xfrm>
            <a:custGeom>
              <a:avLst/>
              <a:gdLst/>
              <a:ahLst/>
              <a:cxnLst/>
              <a:rect l="l" t="t" r="r" b="b"/>
              <a:pathLst>
                <a:path w="21911436" h="4114800">
                  <a:moveTo>
                    <a:pt x="0" y="59563"/>
                  </a:moveTo>
                  <a:cubicBezTo>
                    <a:pt x="0" y="26670"/>
                    <a:pt x="26797" y="0"/>
                    <a:pt x="59690" y="0"/>
                  </a:cubicBezTo>
                  <a:lnTo>
                    <a:pt x="21851747" y="0"/>
                  </a:lnTo>
                  <a:lnTo>
                    <a:pt x="21851747" y="6350"/>
                  </a:lnTo>
                  <a:lnTo>
                    <a:pt x="21851747" y="0"/>
                  </a:lnTo>
                  <a:cubicBezTo>
                    <a:pt x="21884767" y="0"/>
                    <a:pt x="21911436" y="26670"/>
                    <a:pt x="21911436" y="59563"/>
                  </a:cubicBezTo>
                  <a:lnTo>
                    <a:pt x="21905086" y="59563"/>
                  </a:lnTo>
                  <a:lnTo>
                    <a:pt x="21911436" y="59563"/>
                  </a:lnTo>
                  <a:lnTo>
                    <a:pt x="21911436" y="4055237"/>
                  </a:lnTo>
                  <a:lnTo>
                    <a:pt x="21905086" y="4055237"/>
                  </a:lnTo>
                  <a:lnTo>
                    <a:pt x="21911436" y="4055237"/>
                  </a:lnTo>
                  <a:cubicBezTo>
                    <a:pt x="21911436" y="4088130"/>
                    <a:pt x="21884639" y="4114800"/>
                    <a:pt x="21851747" y="4114800"/>
                  </a:cubicBezTo>
                  <a:lnTo>
                    <a:pt x="21851747" y="4108450"/>
                  </a:lnTo>
                  <a:lnTo>
                    <a:pt x="21851747" y="4114800"/>
                  </a:lnTo>
                  <a:lnTo>
                    <a:pt x="59690" y="4114800"/>
                  </a:lnTo>
                  <a:lnTo>
                    <a:pt x="59690" y="4108450"/>
                  </a:lnTo>
                  <a:lnTo>
                    <a:pt x="59690" y="4114800"/>
                  </a:lnTo>
                  <a:cubicBezTo>
                    <a:pt x="26670" y="4114800"/>
                    <a:pt x="0" y="4088130"/>
                    <a:pt x="0" y="4055237"/>
                  </a:cubicBezTo>
                  <a:lnTo>
                    <a:pt x="0" y="59563"/>
                  </a:lnTo>
                  <a:lnTo>
                    <a:pt x="6350" y="59563"/>
                  </a:lnTo>
                  <a:lnTo>
                    <a:pt x="0" y="59563"/>
                  </a:lnTo>
                  <a:moveTo>
                    <a:pt x="12700" y="59563"/>
                  </a:moveTo>
                  <a:lnTo>
                    <a:pt x="12700" y="4055237"/>
                  </a:lnTo>
                  <a:lnTo>
                    <a:pt x="6350" y="4055237"/>
                  </a:lnTo>
                  <a:lnTo>
                    <a:pt x="12700" y="4055237"/>
                  </a:lnTo>
                  <a:cubicBezTo>
                    <a:pt x="12700" y="4081145"/>
                    <a:pt x="33782" y="4102100"/>
                    <a:pt x="59690" y="4102100"/>
                  </a:cubicBezTo>
                  <a:lnTo>
                    <a:pt x="21851747" y="4102100"/>
                  </a:lnTo>
                  <a:cubicBezTo>
                    <a:pt x="21877782" y="4102100"/>
                    <a:pt x="21898736" y="4081145"/>
                    <a:pt x="21898736" y="4055237"/>
                  </a:cubicBezTo>
                  <a:lnTo>
                    <a:pt x="21898736" y="59563"/>
                  </a:lnTo>
                  <a:cubicBezTo>
                    <a:pt x="21898736" y="33655"/>
                    <a:pt x="21877655" y="12700"/>
                    <a:pt x="21851747" y="12700"/>
                  </a:cubicBezTo>
                  <a:lnTo>
                    <a:pt x="59690" y="12700"/>
                  </a:lnTo>
                  <a:lnTo>
                    <a:pt x="59690" y="6350"/>
                  </a:lnTo>
                  <a:lnTo>
                    <a:pt x="59690" y="12700"/>
                  </a:lnTo>
                  <a:cubicBezTo>
                    <a:pt x="33782" y="12700"/>
                    <a:pt x="12700" y="33655"/>
                    <a:pt x="12700" y="59563"/>
                  </a:cubicBezTo>
                  <a:close/>
                </a:path>
              </a:pathLst>
            </a:custGeom>
            <a:solidFill>
              <a:srgbClr val="000000">
                <a:alpha val="7843"/>
              </a:srgbClr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941486" y="5552777"/>
            <a:ext cx="16403241" cy="764381"/>
            <a:chOff x="0" y="0"/>
            <a:chExt cx="21870988" cy="101917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1871051" cy="1019175"/>
            </a:xfrm>
            <a:custGeom>
              <a:avLst/>
              <a:gdLst/>
              <a:ahLst/>
              <a:cxnLst/>
              <a:rect l="l" t="t" r="r" b="b"/>
              <a:pathLst>
                <a:path w="21871051" h="1019175">
                  <a:moveTo>
                    <a:pt x="0" y="0"/>
                  </a:moveTo>
                  <a:lnTo>
                    <a:pt x="21871051" y="0"/>
                  </a:lnTo>
                  <a:lnTo>
                    <a:pt x="21871051" y="1019175"/>
                  </a:lnTo>
                  <a:lnTo>
                    <a:pt x="0" y="1019175"/>
                  </a:lnTo>
                  <a:close/>
                </a:path>
              </a:pathLst>
            </a:custGeom>
            <a:solidFill>
              <a:srgbClr val="FFFFFF">
                <a:alpha val="3922"/>
              </a:srgbClr>
            </a:solidFill>
          </p:spPr>
        </p:sp>
      </p:grpSp>
      <p:sp>
        <p:nvSpPr>
          <p:cNvPr id="12" name="TextBox 12"/>
          <p:cNvSpPr txBox="1"/>
          <p:nvPr/>
        </p:nvSpPr>
        <p:spPr>
          <a:xfrm>
            <a:off x="1209824" y="5636270"/>
            <a:ext cx="4929782" cy="5116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062" dirty="0">
                <a:solidFill>
                  <a:srgbClr val="383838"/>
                </a:solidFill>
                <a:latin typeface="DM Sans"/>
                <a:ea typeface="DM Sans"/>
                <a:cs typeface="DM Sans"/>
                <a:sym typeface="DM Sans"/>
              </a:rPr>
              <a:t>Crop Data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681639" y="5636270"/>
            <a:ext cx="4925020" cy="5116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062">
                <a:solidFill>
                  <a:srgbClr val="383838"/>
                </a:solidFill>
                <a:latin typeface="DM Sans"/>
                <a:ea typeface="DM Sans"/>
                <a:cs typeface="DM Sans"/>
                <a:sym typeface="DM Sans"/>
              </a:rPr>
              <a:t>Soil Quality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148691" y="5636270"/>
            <a:ext cx="4929783" cy="5116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062">
                <a:solidFill>
                  <a:srgbClr val="383838"/>
                </a:solidFill>
                <a:latin typeface="DM Sans"/>
                <a:ea typeface="DM Sans"/>
                <a:cs typeface="DM Sans"/>
                <a:sym typeface="DM Sans"/>
              </a:rPr>
              <a:t>Weather Data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941486" y="6317159"/>
            <a:ext cx="16403241" cy="764381"/>
            <a:chOff x="0" y="0"/>
            <a:chExt cx="21870988" cy="1019175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1871051" cy="1019175"/>
            </a:xfrm>
            <a:custGeom>
              <a:avLst/>
              <a:gdLst/>
              <a:ahLst/>
              <a:cxnLst/>
              <a:rect l="l" t="t" r="r" b="b"/>
              <a:pathLst>
                <a:path w="21871051" h="1019175">
                  <a:moveTo>
                    <a:pt x="0" y="0"/>
                  </a:moveTo>
                  <a:lnTo>
                    <a:pt x="21871051" y="0"/>
                  </a:lnTo>
                  <a:lnTo>
                    <a:pt x="21871051" y="1019175"/>
                  </a:lnTo>
                  <a:lnTo>
                    <a:pt x="0" y="1019175"/>
                  </a:lnTo>
                  <a:close/>
                </a:path>
              </a:pathLst>
            </a:custGeom>
            <a:solidFill>
              <a:srgbClr val="000000">
                <a:alpha val="3922"/>
              </a:srgbClr>
            </a:solidFill>
          </p:spPr>
        </p:sp>
      </p:grpSp>
      <p:sp>
        <p:nvSpPr>
          <p:cNvPr id="17" name="TextBox 17"/>
          <p:cNvSpPr txBox="1"/>
          <p:nvPr/>
        </p:nvSpPr>
        <p:spPr>
          <a:xfrm>
            <a:off x="1209824" y="6400651"/>
            <a:ext cx="4929782" cy="5116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062">
                <a:solidFill>
                  <a:srgbClr val="383838"/>
                </a:solidFill>
                <a:latin typeface="DM Sans"/>
                <a:ea typeface="DM Sans"/>
                <a:cs typeface="DM Sans"/>
                <a:sym typeface="DM Sans"/>
              </a:rPr>
              <a:t>Historical crop yields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681639" y="6400651"/>
            <a:ext cx="4925020" cy="5116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062">
                <a:solidFill>
                  <a:srgbClr val="383838"/>
                </a:solidFill>
                <a:latin typeface="DM Sans"/>
                <a:ea typeface="DM Sans"/>
                <a:cs typeface="DM Sans"/>
                <a:sym typeface="DM Sans"/>
              </a:rPr>
              <a:t>Nutrient levels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2148691" y="6400651"/>
            <a:ext cx="4929783" cy="5116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062">
                <a:solidFill>
                  <a:srgbClr val="383838"/>
                </a:solidFill>
                <a:latin typeface="DM Sans"/>
                <a:ea typeface="DM Sans"/>
                <a:cs typeface="DM Sans"/>
                <a:sym typeface="DM Sans"/>
              </a:rPr>
              <a:t>Temperature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941486" y="7081540"/>
            <a:ext cx="16403241" cy="764381"/>
            <a:chOff x="0" y="0"/>
            <a:chExt cx="21870988" cy="1019175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21871051" cy="1019175"/>
            </a:xfrm>
            <a:custGeom>
              <a:avLst/>
              <a:gdLst/>
              <a:ahLst/>
              <a:cxnLst/>
              <a:rect l="l" t="t" r="r" b="b"/>
              <a:pathLst>
                <a:path w="21871051" h="1019175">
                  <a:moveTo>
                    <a:pt x="0" y="0"/>
                  </a:moveTo>
                  <a:lnTo>
                    <a:pt x="21871051" y="0"/>
                  </a:lnTo>
                  <a:lnTo>
                    <a:pt x="21871051" y="1019175"/>
                  </a:lnTo>
                  <a:lnTo>
                    <a:pt x="0" y="1019175"/>
                  </a:lnTo>
                  <a:close/>
                </a:path>
              </a:pathLst>
            </a:custGeom>
            <a:solidFill>
              <a:srgbClr val="FFFFFF">
                <a:alpha val="3922"/>
              </a:srgbClr>
            </a:solidFill>
          </p:spPr>
        </p:sp>
      </p:grpSp>
      <p:sp>
        <p:nvSpPr>
          <p:cNvPr id="22" name="TextBox 22"/>
          <p:cNvSpPr txBox="1"/>
          <p:nvPr/>
        </p:nvSpPr>
        <p:spPr>
          <a:xfrm>
            <a:off x="1209824" y="7165032"/>
            <a:ext cx="4929782" cy="5116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062" dirty="0">
                <a:solidFill>
                  <a:srgbClr val="383838"/>
                </a:solidFill>
                <a:latin typeface="DM Sans"/>
                <a:ea typeface="DM Sans"/>
                <a:cs typeface="DM Sans"/>
                <a:sym typeface="DM Sans"/>
              </a:rPr>
              <a:t>Disease incidence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6681639" y="7165032"/>
            <a:ext cx="4925020" cy="5116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062">
                <a:solidFill>
                  <a:srgbClr val="383838"/>
                </a:solidFill>
                <a:latin typeface="DM Sans"/>
                <a:ea typeface="DM Sans"/>
                <a:cs typeface="DM Sans"/>
                <a:sym typeface="DM Sans"/>
              </a:rPr>
              <a:t>Texture and composition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2148691" y="7165032"/>
            <a:ext cx="4929783" cy="5116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062">
                <a:solidFill>
                  <a:srgbClr val="383838"/>
                </a:solidFill>
                <a:latin typeface="DM Sans"/>
                <a:ea typeface="DM Sans"/>
                <a:cs typeface="DM Sans"/>
                <a:sym typeface="DM Sans"/>
              </a:rPr>
              <a:t>Precipitation</a:t>
            </a:r>
          </a:p>
        </p:txBody>
      </p:sp>
      <p:grpSp>
        <p:nvGrpSpPr>
          <p:cNvPr id="25" name="Group 25"/>
          <p:cNvGrpSpPr/>
          <p:nvPr/>
        </p:nvGrpSpPr>
        <p:grpSpPr>
          <a:xfrm>
            <a:off x="941486" y="7845921"/>
            <a:ext cx="16403241" cy="764381"/>
            <a:chOff x="0" y="0"/>
            <a:chExt cx="21870988" cy="1019175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21871051" cy="1019175"/>
            </a:xfrm>
            <a:custGeom>
              <a:avLst/>
              <a:gdLst/>
              <a:ahLst/>
              <a:cxnLst/>
              <a:rect l="l" t="t" r="r" b="b"/>
              <a:pathLst>
                <a:path w="21871051" h="1019175">
                  <a:moveTo>
                    <a:pt x="0" y="0"/>
                  </a:moveTo>
                  <a:lnTo>
                    <a:pt x="21871051" y="0"/>
                  </a:lnTo>
                  <a:lnTo>
                    <a:pt x="21871051" y="1019175"/>
                  </a:lnTo>
                  <a:lnTo>
                    <a:pt x="0" y="1019175"/>
                  </a:lnTo>
                  <a:close/>
                </a:path>
              </a:pathLst>
            </a:custGeom>
            <a:solidFill>
              <a:srgbClr val="000000">
                <a:alpha val="3922"/>
              </a:srgbClr>
            </a:solidFill>
          </p:spPr>
        </p:sp>
      </p:grpSp>
      <p:sp>
        <p:nvSpPr>
          <p:cNvPr id="27" name="TextBox 27"/>
          <p:cNvSpPr txBox="1"/>
          <p:nvPr/>
        </p:nvSpPr>
        <p:spPr>
          <a:xfrm>
            <a:off x="1209824" y="7929414"/>
            <a:ext cx="4929782" cy="5116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062">
                <a:solidFill>
                  <a:srgbClr val="383838"/>
                </a:solidFill>
                <a:latin typeface="DM Sans"/>
                <a:ea typeface="DM Sans"/>
                <a:cs typeface="DM Sans"/>
                <a:sym typeface="DM Sans"/>
              </a:rPr>
              <a:t>Planting schedules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6681639" y="7929414"/>
            <a:ext cx="4925020" cy="5116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062">
                <a:solidFill>
                  <a:srgbClr val="383838"/>
                </a:solidFill>
                <a:latin typeface="DM Sans"/>
                <a:ea typeface="DM Sans"/>
                <a:cs typeface="DM Sans"/>
                <a:sym typeface="DM Sans"/>
              </a:rPr>
              <a:t>Moisture content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2148691" y="7929414"/>
            <a:ext cx="4929783" cy="5116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062">
                <a:solidFill>
                  <a:srgbClr val="383838"/>
                </a:solidFill>
                <a:latin typeface="DM Sans"/>
                <a:ea typeface="DM Sans"/>
                <a:cs typeface="DM Sans"/>
                <a:sym typeface="DM Sans"/>
              </a:rPr>
              <a:t>Wind speed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931961" y="8833545"/>
            <a:ext cx="16424076" cy="5116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062" dirty="0">
                <a:solidFill>
                  <a:srgbClr val="383838"/>
                </a:solidFill>
                <a:latin typeface="DM Sans"/>
                <a:ea typeface="DM Sans"/>
                <a:cs typeface="DM Sans"/>
                <a:sym typeface="DM Sans"/>
              </a:rPr>
              <a:t>We preprocess the collected data, addressing any missing values and normalizing the features to ensure reliable model training.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2" grpId="0"/>
      <p:bldP spid="13" grpId="0"/>
      <p:bldP spid="14" grpId="0"/>
      <p:bldP spid="17" grpId="0"/>
      <p:bldP spid="18" grpId="0"/>
      <p:bldP spid="19" grpId="0"/>
      <p:bldP spid="22" grpId="0"/>
      <p:bldP spid="23" grpId="0"/>
      <p:bldP spid="24" grpId="0"/>
      <p:bldP spid="27" grpId="0"/>
      <p:bldP spid="28" grpId="0"/>
      <p:bldP spid="29" grpId="0"/>
      <p:bldP spid="30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63</TotalTime>
  <Words>989</Words>
  <Application>Microsoft Office PowerPoint</Application>
  <PresentationFormat>Custom</PresentationFormat>
  <Paragraphs>208</Paragraphs>
  <Slides>25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DM Sans Bold</vt:lpstr>
      <vt:lpstr>PT Serif</vt:lpstr>
      <vt:lpstr>DM Sans</vt:lpstr>
      <vt:lpstr>Calibri</vt:lpstr>
      <vt:lpstr>PT Serif Bold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Welcome-to-Smart-Agriculture-Farming.pptx</dc:title>
  <dc:creator>HP</dc:creator>
  <cp:lastModifiedBy>NAHID HASAN</cp:lastModifiedBy>
  <cp:revision>2</cp:revision>
  <dcterms:created xsi:type="dcterms:W3CDTF">2006-08-16T00:00:00Z</dcterms:created>
  <dcterms:modified xsi:type="dcterms:W3CDTF">2024-12-16T07:49:09Z</dcterms:modified>
  <dc:identifier>DAGZbu_2Ao4</dc:identifier>
</cp:coreProperties>
</file>